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7" r:id="rId2"/>
    <p:sldId id="411" r:id="rId3"/>
    <p:sldId id="338" r:id="rId4"/>
    <p:sldId id="292" r:id="rId5"/>
    <p:sldId id="339" r:id="rId6"/>
    <p:sldId id="340" r:id="rId7"/>
    <p:sldId id="293" r:id="rId8"/>
    <p:sldId id="341" r:id="rId9"/>
    <p:sldId id="342" r:id="rId10"/>
    <p:sldId id="287" r:id="rId11"/>
    <p:sldId id="343" r:id="rId12"/>
    <p:sldId id="347" r:id="rId13"/>
    <p:sldId id="316" r:id="rId14"/>
    <p:sldId id="412" r:id="rId15"/>
    <p:sldId id="349" r:id="rId16"/>
    <p:sldId id="288" r:id="rId17"/>
    <p:sldId id="303" r:id="rId18"/>
    <p:sldId id="350" r:id="rId19"/>
    <p:sldId id="414" r:id="rId20"/>
    <p:sldId id="415" r:id="rId21"/>
    <p:sldId id="351" r:id="rId22"/>
    <p:sldId id="290" r:id="rId23"/>
    <p:sldId id="305" r:id="rId24"/>
    <p:sldId id="337" r:id="rId25"/>
    <p:sldId id="331" r:id="rId26"/>
    <p:sldId id="307" r:id="rId27"/>
    <p:sldId id="408" r:id="rId28"/>
    <p:sldId id="413" r:id="rId29"/>
    <p:sldId id="353" r:id="rId30"/>
    <p:sldId id="336" r:id="rId31"/>
    <p:sldId id="320" r:id="rId32"/>
    <p:sldId id="354" r:id="rId33"/>
    <p:sldId id="410" r:id="rId34"/>
    <p:sldId id="406" r:id="rId3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B71"/>
    <a:srgbClr val="3ADAD6"/>
    <a:srgbClr val="029997"/>
    <a:srgbClr val="81C9C4"/>
    <a:srgbClr val="64BCB6"/>
    <a:srgbClr val="4CAEA7"/>
    <a:srgbClr val="49A59E"/>
    <a:srgbClr val="51B3AC"/>
    <a:srgbClr val="4D84C9"/>
    <a:srgbClr val="3E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1543" autoAdjust="0"/>
  </p:normalViewPr>
  <p:slideViewPr>
    <p:cSldViewPr>
      <p:cViewPr>
        <p:scale>
          <a:sx n="78" d="100"/>
          <a:sy n="78" d="100"/>
        </p:scale>
        <p:origin x="-1568" y="-880"/>
      </p:cViewPr>
      <p:guideLst>
        <p:guide orient="horz" pos="3929"/>
        <p:guide orient="horz" pos="1344"/>
        <p:guide orient="horz" pos="164"/>
        <p:guide orient="horz" pos="1026"/>
        <p:guide orient="horz" pos="4065"/>
        <p:guide orient="horz" pos="2296"/>
        <p:guide pos="172"/>
        <p:guide pos="2394"/>
        <p:guide pos="3211"/>
        <p:guide pos="6069"/>
        <p:guide pos="1714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.xlsx"/></Relationships>
</file>

<file path=ppt/charts/_rels/char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4" Type="http://schemas.openxmlformats.org/officeDocument/2006/relationships/image" Target="../media/image19.emf"/><Relationship Id="rId15" Type="http://schemas.openxmlformats.org/officeDocument/2006/relationships/package" Target="../embeddings/Microsoft_Excel-blad10.xlsx"/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7.emf"/><Relationship Id="rId4" Type="http://schemas.openxmlformats.org/officeDocument/2006/relationships/image" Target="../media/image5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1.emf"/><Relationship Id="rId10" Type="http://schemas.openxmlformats.org/officeDocument/2006/relationships/image" Target="../media/image6.emf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1.xlsx"/></Relationships>
</file>

<file path=ppt/charts/_rels/char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4" Type="http://schemas.openxmlformats.org/officeDocument/2006/relationships/image" Target="../media/image19.emf"/><Relationship Id="rId15" Type="http://schemas.openxmlformats.org/officeDocument/2006/relationships/package" Target="../embeddings/Microsoft_Excel-blad12.xlsx"/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7.emf"/><Relationship Id="rId4" Type="http://schemas.openxmlformats.org/officeDocument/2006/relationships/image" Target="../media/image5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1.emf"/><Relationship Id="rId10" Type="http://schemas.openxmlformats.org/officeDocument/2006/relationships/image" Target="../media/image6.emf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3.xlsx"/></Relationships>
</file>

<file path=ppt/charts/_rels/chart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G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4" Type="http://schemas.openxmlformats.org/officeDocument/2006/relationships/image" Target="../media/image19.emf"/><Relationship Id="rId15" Type="http://schemas.openxmlformats.org/officeDocument/2006/relationships/package" Target="../embeddings/Microsoft_Excel-blad14.xlsx"/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7.emf"/><Relationship Id="rId4" Type="http://schemas.openxmlformats.org/officeDocument/2006/relationships/image" Target="../media/image5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1.emf"/><Relationship Id="rId10" Type="http://schemas.openxmlformats.org/officeDocument/2006/relationships/image" Target="../media/image6.emf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5.xlsx"/></Relationships>
</file>

<file path=ppt/charts/_rels/chart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7.emf"/><Relationship Id="rId13" Type="http://schemas.openxmlformats.org/officeDocument/2006/relationships/image" Target="../media/image19.emf"/><Relationship Id="rId14" Type="http://schemas.openxmlformats.org/officeDocument/2006/relationships/package" Target="../embeddings/Microsoft_Excel-blad16.xlsx"/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7.emf"/><Relationship Id="rId4" Type="http://schemas.openxmlformats.org/officeDocument/2006/relationships/image" Target="../media/image5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6.emf"/><Relationship Id="rId8" Type="http://schemas.openxmlformats.org/officeDocument/2006/relationships/image" Target="../media/image11.emf"/><Relationship Id="rId9" Type="http://schemas.openxmlformats.org/officeDocument/2006/relationships/image" Target="../media/image6.emf"/><Relationship Id="rId10" Type="http://schemas.openxmlformats.org/officeDocument/2006/relationships/image" Target="../media/image8.emf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19.xlsx"/></Relationships>
</file>

<file path=ppt/charts/_rels/chart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8.emf"/><Relationship Id="rId13" Type="http://schemas.openxmlformats.org/officeDocument/2006/relationships/image" Target="../media/image9.emf"/><Relationship Id="rId14" Type="http://schemas.openxmlformats.org/officeDocument/2006/relationships/image" Target="../media/image7.emf"/><Relationship Id="rId15" Type="http://schemas.openxmlformats.org/officeDocument/2006/relationships/image" Target="../media/image19.emf"/><Relationship Id="rId16" Type="http://schemas.openxmlformats.org/officeDocument/2006/relationships/package" Target="../embeddings/Microsoft_Excel-blad2.xlsx"/><Relationship Id="rId1" Type="http://schemas.openxmlformats.org/officeDocument/2006/relationships/themeOverride" Target="../theme/themeOverride1.xml"/><Relationship Id="rId2" Type="http://schemas.openxmlformats.org/officeDocument/2006/relationships/image" Target="../media/image10.emf"/><Relationship Id="rId3" Type="http://schemas.openxmlformats.org/officeDocument/2006/relationships/image" Target="../media/image13.emf"/><Relationship Id="rId4" Type="http://schemas.openxmlformats.org/officeDocument/2006/relationships/image" Target="../media/image17.emf"/><Relationship Id="rId5" Type="http://schemas.openxmlformats.org/officeDocument/2006/relationships/image" Target="../media/image5.emf"/><Relationship Id="rId6" Type="http://schemas.openxmlformats.org/officeDocument/2006/relationships/image" Target="../media/image12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1.emf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3.xlsx"/></Relationships>
</file>

<file path=ppt/charts/_rels/char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4" Type="http://schemas.openxmlformats.org/officeDocument/2006/relationships/image" Target="../media/image19.emf"/><Relationship Id="rId15" Type="http://schemas.openxmlformats.org/officeDocument/2006/relationships/package" Target="../embeddings/Microsoft_Excel-blad4.xlsx"/><Relationship Id="rId1" Type="http://schemas.openxmlformats.org/officeDocument/2006/relationships/image" Target="../media/image10.emf"/><Relationship Id="rId2" Type="http://schemas.openxmlformats.org/officeDocument/2006/relationships/image" Target="../media/image13.emf"/><Relationship Id="rId3" Type="http://schemas.openxmlformats.org/officeDocument/2006/relationships/image" Target="../media/image17.emf"/><Relationship Id="rId4" Type="http://schemas.openxmlformats.org/officeDocument/2006/relationships/image" Target="../media/image5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1.emf"/><Relationship Id="rId10" Type="http://schemas.openxmlformats.org/officeDocument/2006/relationships/image" Target="../media/image6.emf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5.xlsx"/></Relationships>
</file>

<file path=ppt/charts/_rels/char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8.emf"/><Relationship Id="rId13" Type="http://schemas.openxmlformats.org/officeDocument/2006/relationships/image" Target="../media/image9.emf"/><Relationship Id="rId14" Type="http://schemas.openxmlformats.org/officeDocument/2006/relationships/image" Target="../media/image7.emf"/><Relationship Id="rId15" Type="http://schemas.openxmlformats.org/officeDocument/2006/relationships/image" Target="../media/image19.emf"/><Relationship Id="rId16" Type="http://schemas.openxmlformats.org/officeDocument/2006/relationships/package" Target="../embeddings/Microsoft_Excel-blad6.xlsx"/><Relationship Id="rId1" Type="http://schemas.openxmlformats.org/officeDocument/2006/relationships/themeOverride" Target="../theme/themeOverride2.xml"/><Relationship Id="rId2" Type="http://schemas.openxmlformats.org/officeDocument/2006/relationships/image" Target="../media/image10.emf"/><Relationship Id="rId3" Type="http://schemas.openxmlformats.org/officeDocument/2006/relationships/image" Target="../media/image13.emf"/><Relationship Id="rId4" Type="http://schemas.openxmlformats.org/officeDocument/2006/relationships/image" Target="../media/image17.emf"/><Relationship Id="rId5" Type="http://schemas.openxmlformats.org/officeDocument/2006/relationships/image" Target="../media/image5.emf"/><Relationship Id="rId6" Type="http://schemas.openxmlformats.org/officeDocument/2006/relationships/image" Target="../media/image12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1.emf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7.xlsx"/></Relationships>
</file>

<file path=ppt/charts/_rels/char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4" Type="http://schemas.openxmlformats.org/officeDocument/2006/relationships/image" Target="../media/image19.emf"/><Relationship Id="rId15" Type="http://schemas.openxmlformats.org/officeDocument/2006/relationships/package" Target="../embeddings/Microsoft_Excel-blad8.xlsx"/><Relationship Id="rId1" Type="http://schemas.openxmlformats.org/officeDocument/2006/relationships/image" Target="../media/image10.emf"/><Relationship Id="rId2" Type="http://schemas.openxmlformats.org/officeDocument/2006/relationships/image" Target="../media/image5.emf"/><Relationship Id="rId3" Type="http://schemas.openxmlformats.org/officeDocument/2006/relationships/image" Target="../media/image17.emf"/><Relationship Id="rId4" Type="http://schemas.openxmlformats.org/officeDocument/2006/relationships/image" Target="../media/image13.emf"/><Relationship Id="rId5" Type="http://schemas.openxmlformats.org/officeDocument/2006/relationships/image" Target="../media/image12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1.emf"/><Relationship Id="rId10" Type="http://schemas.openxmlformats.org/officeDocument/2006/relationships/image" Target="../media/image6.emf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blad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9997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12"/>
              <c:numFmt formatCode="\+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nl-N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\+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nl-N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+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Poland</c:v>
                </c:pt>
                <c:pt idx="2">
                  <c:v>Italy</c:v>
                </c:pt>
                <c:pt idx="3">
                  <c:v>Hungary</c:v>
                </c:pt>
                <c:pt idx="4">
                  <c:v>Canada</c:v>
                </c:pt>
                <c:pt idx="5">
                  <c:v>Great Britain</c:v>
                </c:pt>
                <c:pt idx="6">
                  <c:v>Australia</c:v>
                </c:pt>
                <c:pt idx="7">
                  <c:v>Germany</c:v>
                </c:pt>
                <c:pt idx="8">
                  <c:v>South Korea</c:v>
                </c:pt>
                <c:pt idx="9">
                  <c:v>Spain</c:v>
                </c:pt>
                <c:pt idx="10">
                  <c:v>France</c:v>
                </c:pt>
                <c:pt idx="11">
                  <c:v>Belgium</c:v>
                </c:pt>
                <c:pt idx="12">
                  <c:v>Japan</c:v>
                </c:pt>
                <c:pt idx="13">
                  <c:v>Sweden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20.81000000000001</c:v>
                </c:pt>
                <c:pt idx="1">
                  <c:v>17.05</c:v>
                </c:pt>
                <c:pt idx="2">
                  <c:v>16.79</c:v>
                </c:pt>
                <c:pt idx="3">
                  <c:v>14.4</c:v>
                </c:pt>
                <c:pt idx="4">
                  <c:v>14.08</c:v>
                </c:pt>
                <c:pt idx="5">
                  <c:v>13.78</c:v>
                </c:pt>
                <c:pt idx="6">
                  <c:v>13.6</c:v>
                </c:pt>
                <c:pt idx="7">
                  <c:v>13.59</c:v>
                </c:pt>
                <c:pt idx="8">
                  <c:v>13.3</c:v>
                </c:pt>
                <c:pt idx="9">
                  <c:v>13.0</c:v>
                </c:pt>
                <c:pt idx="10">
                  <c:v>11.52</c:v>
                </c:pt>
                <c:pt idx="11">
                  <c:v>10.63</c:v>
                </c:pt>
                <c:pt idx="12">
                  <c:v>10.04</c:v>
                </c:pt>
                <c:pt idx="13">
                  <c:v>6.88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079958696"/>
        <c:axId val="2079962024"/>
      </c:barChart>
      <c:catAx>
        <c:axId val="2079958696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/>
            </a:pPr>
            <a:endParaRPr lang="nl-NL"/>
          </a:p>
        </c:txPr>
        <c:crossAx val="2079962024"/>
        <c:crosses val="autoZero"/>
        <c:auto val="1"/>
        <c:lblAlgn val="ctr"/>
        <c:lblOffset val="500"/>
        <c:noMultiLvlLbl val="0"/>
      </c:catAx>
      <c:valAx>
        <c:axId val="207996202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079958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vantGarde Bk BT" panose="020B0402020202020204" pitchFamily="34" charset="0"/>
        </a:defRPr>
      </a:pPr>
      <a:endParaRPr lang="nl-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22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14.0</c:v>
                </c:pt>
                <c:pt idx="1">
                  <c:v>19.0</c:v>
                </c:pt>
                <c:pt idx="2">
                  <c:v>14.0</c:v>
                </c:pt>
                <c:pt idx="3">
                  <c:v>18.0</c:v>
                </c:pt>
                <c:pt idx="4">
                  <c:v>21.0</c:v>
                </c:pt>
                <c:pt idx="5">
                  <c:v>17.0</c:v>
                </c:pt>
                <c:pt idx="6">
                  <c:v>18.0</c:v>
                </c:pt>
                <c:pt idx="7">
                  <c:v>21.0</c:v>
                </c:pt>
                <c:pt idx="8">
                  <c:v>25.0</c:v>
                </c:pt>
                <c:pt idx="9">
                  <c:v>15.0</c:v>
                </c:pt>
                <c:pt idx="10">
                  <c:v>16.0</c:v>
                </c:pt>
                <c:pt idx="11">
                  <c:v>18.0</c:v>
                </c:pt>
                <c:pt idx="12">
                  <c:v>19.0</c:v>
                </c:pt>
                <c:pt idx="13">
                  <c:v>14.0</c:v>
                </c:pt>
              </c:numCache>
            </c:numRef>
          </c:xVal>
          <c:yVal>
            <c:numRef>
              <c:f>Sheet1!$A$2:$A$15</c:f>
              <c:numCache>
                <c:formatCode>General</c:formatCode>
                <c:ptCount val="14"/>
                <c:pt idx="0">
                  <c:v>37.12</c:v>
                </c:pt>
                <c:pt idx="1">
                  <c:v>40.66</c:v>
                </c:pt>
                <c:pt idx="2">
                  <c:v>39.19</c:v>
                </c:pt>
                <c:pt idx="3">
                  <c:v>38.05</c:v>
                </c:pt>
                <c:pt idx="4">
                  <c:v>39.85</c:v>
                </c:pt>
                <c:pt idx="5">
                  <c:v>36.55</c:v>
                </c:pt>
                <c:pt idx="6">
                  <c:v>39.9</c:v>
                </c:pt>
                <c:pt idx="7">
                  <c:v>48.21</c:v>
                </c:pt>
                <c:pt idx="8">
                  <c:v>41.34</c:v>
                </c:pt>
                <c:pt idx="9">
                  <c:v>41.5</c:v>
                </c:pt>
                <c:pt idx="10">
                  <c:v>31.88</c:v>
                </c:pt>
                <c:pt idx="11">
                  <c:v>42.85</c:v>
                </c:pt>
                <c:pt idx="12">
                  <c:v>32.99</c:v>
                </c:pt>
                <c:pt idx="13">
                  <c:v>35.94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</c:numCache>
            </c:numRef>
          </c:xVal>
          <c:y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242216"/>
        <c:axId val="2137239208"/>
      </c:scatterChart>
      <c:valAx>
        <c:axId val="2137242216"/>
        <c:scaling>
          <c:orientation val="minMax"/>
          <c:max val="30.0"/>
          <c:min val="1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37239208"/>
        <c:crosses val="autoZero"/>
        <c:crossBetween val="midCat"/>
      </c:valAx>
      <c:valAx>
        <c:axId val="2137239208"/>
        <c:scaling>
          <c:orientation val="minMax"/>
          <c:max val="5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372422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5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0"/>
              <c:layout>
                <c:manualLayout>
                  <c:x val="0.000533816138777715"/>
                  <c:y val="0.0042323627114848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US</c:v>
                </c:pt>
                <c:pt idx="1">
                  <c:v>Belgium</c:v>
                </c:pt>
                <c:pt idx="2">
                  <c:v>Poland</c:v>
                </c:pt>
                <c:pt idx="3">
                  <c:v>Australia</c:v>
                </c:pt>
                <c:pt idx="4">
                  <c:v>Canada</c:v>
                </c:pt>
                <c:pt idx="5">
                  <c:v>Sweden</c:v>
                </c:pt>
                <c:pt idx="6">
                  <c:v>Germany</c:v>
                </c:pt>
                <c:pt idx="7">
                  <c:v>Spain</c:v>
                </c:pt>
                <c:pt idx="8">
                  <c:v>Japan</c:v>
                </c:pt>
                <c:pt idx="9">
                  <c:v>South Korea</c:v>
                </c:pt>
                <c:pt idx="10">
                  <c:v>Hungary</c:v>
                </c:pt>
                <c:pt idx="11">
                  <c:v>Great Britain</c:v>
                </c:pt>
                <c:pt idx="12">
                  <c:v>Italy</c:v>
                </c:pt>
                <c:pt idx="13">
                  <c:v>France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-1.0</c:v>
                </c:pt>
                <c:pt idx="1">
                  <c:v>-4.44</c:v>
                </c:pt>
                <c:pt idx="2">
                  <c:v>-6.78</c:v>
                </c:pt>
                <c:pt idx="3">
                  <c:v>-8.86</c:v>
                </c:pt>
                <c:pt idx="4">
                  <c:v>-10.11</c:v>
                </c:pt>
                <c:pt idx="5">
                  <c:v>-12.6</c:v>
                </c:pt>
                <c:pt idx="6">
                  <c:v>-14.07</c:v>
                </c:pt>
                <c:pt idx="7">
                  <c:v>-14.19</c:v>
                </c:pt>
                <c:pt idx="8">
                  <c:v>-15.78</c:v>
                </c:pt>
                <c:pt idx="9">
                  <c:v>-16.39</c:v>
                </c:pt>
                <c:pt idx="10">
                  <c:v>-17.23</c:v>
                </c:pt>
                <c:pt idx="11">
                  <c:v>-17.48</c:v>
                </c:pt>
                <c:pt idx="12">
                  <c:v>-21.19</c:v>
                </c:pt>
                <c:pt idx="13">
                  <c:v>-23.41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137191176"/>
        <c:axId val="2137170472"/>
      </c:barChart>
      <c:catAx>
        <c:axId val="2137191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/>
            </a:pPr>
            <a:endParaRPr lang="nl-NL"/>
          </a:p>
        </c:txPr>
        <c:crossAx val="2137170472"/>
        <c:crosses val="autoZero"/>
        <c:auto val="1"/>
        <c:lblAlgn val="ctr"/>
        <c:lblOffset val="500"/>
        <c:noMultiLvlLbl val="0"/>
      </c:catAx>
      <c:valAx>
        <c:axId val="21371704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37191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vantGarde Bk BT" panose="020B0402020202020204" pitchFamily="34" charset="0"/>
        </a:defRPr>
      </a:pPr>
      <a:endParaRPr lang="nl-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22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93.0</c:v>
                </c:pt>
                <c:pt idx="1">
                  <c:v>89.0</c:v>
                </c:pt>
                <c:pt idx="2">
                  <c:v>61.0</c:v>
                </c:pt>
                <c:pt idx="3">
                  <c:v>80.0</c:v>
                </c:pt>
                <c:pt idx="4">
                  <c:v>72.0</c:v>
                </c:pt>
                <c:pt idx="5">
                  <c:v>66.0</c:v>
                </c:pt>
                <c:pt idx="6">
                  <c:v>64.0</c:v>
                </c:pt>
                <c:pt idx="7">
                  <c:v>75.0</c:v>
                </c:pt>
                <c:pt idx="8">
                  <c:v>59.0</c:v>
                </c:pt>
                <c:pt idx="9">
                  <c:v>49.0</c:v>
                </c:pt>
                <c:pt idx="10">
                  <c:v>76.0</c:v>
                </c:pt>
                <c:pt idx="11">
                  <c:v>69.0</c:v>
                </c:pt>
                <c:pt idx="12">
                  <c:v>85.0</c:v>
                </c:pt>
                <c:pt idx="13">
                  <c:v>58.0</c:v>
                </c:pt>
              </c:numCache>
            </c:numRef>
          </c:xVal>
          <c:yVal>
            <c:numRef>
              <c:f>Sheet1!$A$2:$A$15</c:f>
              <c:numCache>
                <c:formatCode>General</c:formatCode>
                <c:ptCount val="14"/>
                <c:pt idx="0">
                  <c:v>84.14</c:v>
                </c:pt>
                <c:pt idx="1">
                  <c:v>84.56</c:v>
                </c:pt>
                <c:pt idx="2">
                  <c:v>50.89</c:v>
                </c:pt>
                <c:pt idx="3">
                  <c:v>56.59</c:v>
                </c:pt>
                <c:pt idx="4">
                  <c:v>57.93</c:v>
                </c:pt>
                <c:pt idx="5">
                  <c:v>48.52</c:v>
                </c:pt>
                <c:pt idx="6">
                  <c:v>46.77</c:v>
                </c:pt>
                <c:pt idx="7">
                  <c:v>53.81</c:v>
                </c:pt>
                <c:pt idx="8">
                  <c:v>43.22</c:v>
                </c:pt>
                <c:pt idx="9">
                  <c:v>42.22</c:v>
                </c:pt>
                <c:pt idx="10">
                  <c:v>59.61</c:v>
                </c:pt>
                <c:pt idx="11">
                  <c:v>54.81</c:v>
                </c:pt>
                <c:pt idx="12">
                  <c:v>72.4</c:v>
                </c:pt>
                <c:pt idx="13">
                  <c:v>57.05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xVal>
          <c:y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109304"/>
        <c:axId val="2137106296"/>
      </c:scatterChart>
      <c:valAx>
        <c:axId val="2137109304"/>
        <c:scaling>
          <c:orientation val="minMax"/>
          <c:max val="100.0"/>
          <c:min val="4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37106296"/>
        <c:crosses val="autoZero"/>
        <c:crossBetween val="midCat"/>
      </c:valAx>
      <c:valAx>
        <c:axId val="2137106296"/>
        <c:scaling>
          <c:orientation val="minMax"/>
          <c:max val="9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371093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5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numFmt formatCode="\+#,##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Germany</c:v>
                </c:pt>
                <c:pt idx="1">
                  <c:v>Japan</c:v>
                </c:pt>
                <c:pt idx="2">
                  <c:v>Canada</c:v>
                </c:pt>
                <c:pt idx="3">
                  <c:v>Sweden</c:v>
                </c:pt>
                <c:pt idx="4">
                  <c:v>Great Britain</c:v>
                </c:pt>
                <c:pt idx="5">
                  <c:v>Australia</c:v>
                </c:pt>
                <c:pt idx="6">
                  <c:v>France</c:v>
                </c:pt>
                <c:pt idx="7">
                  <c:v>Spain</c:v>
                </c:pt>
                <c:pt idx="8">
                  <c:v>Belgium</c:v>
                </c:pt>
                <c:pt idx="9">
                  <c:v>Poland</c:v>
                </c:pt>
                <c:pt idx="10">
                  <c:v>US</c:v>
                </c:pt>
                <c:pt idx="11">
                  <c:v>Hungary</c:v>
                </c:pt>
                <c:pt idx="12">
                  <c:v>South Korea</c:v>
                </c:pt>
                <c:pt idx="13">
                  <c:v>Italy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14.05</c:v>
                </c:pt>
                <c:pt idx="1">
                  <c:v>15.15</c:v>
                </c:pt>
                <c:pt idx="2">
                  <c:v>15.68</c:v>
                </c:pt>
                <c:pt idx="3">
                  <c:v>15.71</c:v>
                </c:pt>
                <c:pt idx="4">
                  <c:v>16.97</c:v>
                </c:pt>
                <c:pt idx="5">
                  <c:v>17.39</c:v>
                </c:pt>
                <c:pt idx="6">
                  <c:v>19.71</c:v>
                </c:pt>
                <c:pt idx="7">
                  <c:v>21.21</c:v>
                </c:pt>
                <c:pt idx="8">
                  <c:v>22.63</c:v>
                </c:pt>
                <c:pt idx="9">
                  <c:v>25.44</c:v>
                </c:pt>
                <c:pt idx="10">
                  <c:v>26.11</c:v>
                </c:pt>
                <c:pt idx="11">
                  <c:v>28.0</c:v>
                </c:pt>
                <c:pt idx="12">
                  <c:v>28.0</c:v>
                </c:pt>
                <c:pt idx="13">
                  <c:v>37.23000000000001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-2130249800"/>
        <c:axId val="-2130241176"/>
      </c:barChart>
      <c:catAx>
        <c:axId val="-2130249800"/>
        <c:scaling>
          <c:orientation val="minMax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/>
            </a:pPr>
            <a:endParaRPr lang="nl-NL"/>
          </a:p>
        </c:txPr>
        <c:crossAx val="-2130241176"/>
        <c:crosses val="autoZero"/>
        <c:auto val="1"/>
        <c:lblAlgn val="ctr"/>
        <c:lblOffset val="500"/>
        <c:noMultiLvlLbl val="0"/>
      </c:catAx>
      <c:valAx>
        <c:axId val="-213024117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-2130249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vantGarde Bk BT" panose="020B0402020202020204" pitchFamily="34" charset="0"/>
        </a:defRPr>
      </a:pPr>
      <a:endParaRPr lang="nl-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22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 w="9525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6.0</c:v>
                </c:pt>
                <c:pt idx="1">
                  <c:v>8.0</c:v>
                </c:pt>
                <c:pt idx="2">
                  <c:v>7.0</c:v>
                </c:pt>
                <c:pt idx="3">
                  <c:v>9.0</c:v>
                </c:pt>
                <c:pt idx="4">
                  <c:v>6.0</c:v>
                </c:pt>
                <c:pt idx="5">
                  <c:v>7.0</c:v>
                </c:pt>
                <c:pt idx="6">
                  <c:v>11.0</c:v>
                </c:pt>
                <c:pt idx="7">
                  <c:v>12.0</c:v>
                </c:pt>
                <c:pt idx="8">
                  <c:v>4.0</c:v>
                </c:pt>
                <c:pt idx="9">
                  <c:v>9.0</c:v>
                </c:pt>
                <c:pt idx="10">
                  <c:v>4.0</c:v>
                </c:pt>
                <c:pt idx="11">
                  <c:v>25.0</c:v>
                </c:pt>
                <c:pt idx="12">
                  <c:v>8.0</c:v>
                </c:pt>
                <c:pt idx="13">
                  <c:v>6.0</c:v>
                </c:pt>
              </c:numCache>
            </c:numRef>
          </c:xVal>
          <c:yVal>
            <c:numRef>
              <c:f>Sheet1!$A$2:$A$15</c:f>
              <c:numCache>
                <c:formatCode>General</c:formatCode>
                <c:ptCount val="14"/>
                <c:pt idx="0">
                  <c:v>23.39</c:v>
                </c:pt>
                <c:pt idx="1">
                  <c:v>30.63</c:v>
                </c:pt>
                <c:pt idx="2">
                  <c:v>22.68</c:v>
                </c:pt>
                <c:pt idx="3">
                  <c:v>28.71</c:v>
                </c:pt>
                <c:pt idx="4">
                  <c:v>20.05</c:v>
                </c:pt>
                <c:pt idx="5">
                  <c:v>23.97</c:v>
                </c:pt>
                <c:pt idx="6">
                  <c:v>39.43</c:v>
                </c:pt>
                <c:pt idx="7">
                  <c:v>49.23</c:v>
                </c:pt>
                <c:pt idx="8">
                  <c:v>19.15</c:v>
                </c:pt>
                <c:pt idx="9">
                  <c:v>34.44</c:v>
                </c:pt>
                <c:pt idx="10">
                  <c:v>32.07</c:v>
                </c:pt>
                <c:pt idx="11">
                  <c:v>46.21</c:v>
                </c:pt>
                <c:pt idx="12">
                  <c:v>23.71</c:v>
                </c:pt>
                <c:pt idx="13">
                  <c:v>32.11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xVal>
          <c:y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9150392"/>
        <c:axId val="-2129147384"/>
      </c:scatterChart>
      <c:valAx>
        <c:axId val="-2129150392"/>
        <c:scaling>
          <c:orientation val="minMax"/>
          <c:max val="3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-2129147384"/>
        <c:crosses val="autoZero"/>
        <c:crossBetween val="midCat"/>
      </c:valAx>
      <c:valAx>
        <c:axId val="-2129147384"/>
        <c:scaling>
          <c:orientation val="minMax"/>
          <c:max val="55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-21291503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5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0.00366510640998468"/>
                  <c:y val="-0.002116014727289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5878695132071"/>
                  <c:y val="0.002116514612648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52339965921024"/>
                  <c:y val="-0.002116181355742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852022286644179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75893495418018"/>
                  <c:y val="3.8796210011482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770812303396283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0847795344136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0.00511519915125868"/>
                  <c:y val="7.75924200229647E-17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12465289377921"/>
                  <c:y val="-0.0021161813557424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667449788593008"/>
                  <c:y val="8.33142266040322E-7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0107666093095715"/>
                  <c:y val="-0.002115681470382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-4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00304220117133007"/>
                  <c:y val="-0.0021158480988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/>
                        </a:solidFill>
                      </a:rPr>
                      <a:t>-5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00640315931023004"/>
                  <c:y val="-0.00211568147038279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1"/>
                      </a:solidFill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+&quot;#,##0" sourceLinked="0"/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South Korea</c:v>
                </c:pt>
                <c:pt idx="1">
                  <c:v>US</c:v>
                </c:pt>
                <c:pt idx="2">
                  <c:v>Australia</c:v>
                </c:pt>
                <c:pt idx="3">
                  <c:v>Italy</c:v>
                </c:pt>
                <c:pt idx="4">
                  <c:v>Germany</c:v>
                </c:pt>
                <c:pt idx="5">
                  <c:v>Canada</c:v>
                </c:pt>
                <c:pt idx="6">
                  <c:v>Japan</c:v>
                </c:pt>
                <c:pt idx="7">
                  <c:v>Belgium</c:v>
                </c:pt>
                <c:pt idx="8">
                  <c:v>France</c:v>
                </c:pt>
                <c:pt idx="9">
                  <c:v>Hungary</c:v>
                </c:pt>
                <c:pt idx="10">
                  <c:v>Great Britain</c:v>
                </c:pt>
                <c:pt idx="11">
                  <c:v>Sweden</c:v>
                </c:pt>
                <c:pt idx="12">
                  <c:v>Poland</c:v>
                </c:pt>
                <c:pt idx="13">
                  <c:v>Spain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9.38</c:v>
                </c:pt>
                <c:pt idx="1">
                  <c:v>3.069999999999993</c:v>
                </c:pt>
                <c:pt idx="2">
                  <c:v>2.75</c:v>
                </c:pt>
                <c:pt idx="3">
                  <c:v>2.719999999999999</c:v>
                </c:pt>
                <c:pt idx="4">
                  <c:v>1.560000000000002</c:v>
                </c:pt>
                <c:pt idx="5">
                  <c:v>1.090000000000004</c:v>
                </c:pt>
                <c:pt idx="6">
                  <c:v>0.950000000000003</c:v>
                </c:pt>
                <c:pt idx="7">
                  <c:v>-0.0600000000000023</c:v>
                </c:pt>
                <c:pt idx="8">
                  <c:v>-1.689999999999997</c:v>
                </c:pt>
                <c:pt idx="9">
                  <c:v>-1.939999999999997</c:v>
                </c:pt>
                <c:pt idx="10">
                  <c:v>-3.010000000000005</c:v>
                </c:pt>
                <c:pt idx="11">
                  <c:v>-4.239999999999995</c:v>
                </c:pt>
                <c:pt idx="12">
                  <c:v>-4.579999999999998</c:v>
                </c:pt>
                <c:pt idx="13">
                  <c:v>-7.329999999999996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116179112"/>
        <c:axId val="2116183176"/>
      </c:barChart>
      <c:catAx>
        <c:axId val="2116179112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/>
            </a:pPr>
            <a:endParaRPr lang="nl-NL"/>
          </a:p>
        </c:txPr>
        <c:crossAx val="2116183176"/>
        <c:crosses val="autoZero"/>
        <c:auto val="1"/>
        <c:lblAlgn val="ctr"/>
        <c:lblOffset val="500"/>
        <c:noMultiLvlLbl val="0"/>
      </c:catAx>
      <c:valAx>
        <c:axId val="211618317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116179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vantGarde Bk BT" panose="020B0402020202020204" pitchFamily="34" charset="0"/>
        </a:defRPr>
      </a:pPr>
      <a:endParaRPr lang="nl-N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22"/>
            <c:spPr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pPr>
                <a:solidFill>
                  <a:schemeClr val="accent1"/>
                </a:solid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pPr>
                <a:blipFill dpi="0" rotWithShape="1">
                  <a:blip xmlns:r="http://schemas.openxmlformats.org/officeDocument/2006/relationships" r:embed="rId11"/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82.0</c:v>
                </c:pt>
                <c:pt idx="1">
                  <c:v>80.0</c:v>
                </c:pt>
                <c:pt idx="2">
                  <c:v>82.0</c:v>
                </c:pt>
                <c:pt idx="3">
                  <c:v>82.0</c:v>
                </c:pt>
                <c:pt idx="4">
                  <c:v>80.0</c:v>
                </c:pt>
                <c:pt idx="5">
                  <c:v>80.0</c:v>
                </c:pt>
                <c:pt idx="6">
                  <c:v>75.0</c:v>
                </c:pt>
                <c:pt idx="7">
                  <c:v>82.0</c:v>
                </c:pt>
                <c:pt idx="8">
                  <c:v>84.0</c:v>
                </c:pt>
                <c:pt idx="9">
                  <c:v>77.0</c:v>
                </c:pt>
                <c:pt idx="10">
                  <c:v>80.0</c:v>
                </c:pt>
                <c:pt idx="11">
                  <c:v>81.0</c:v>
                </c:pt>
                <c:pt idx="12">
                  <c:v>82.0</c:v>
                </c:pt>
                <c:pt idx="13">
                  <c:v>80.0</c:v>
                </c:pt>
              </c:numCache>
            </c:numRef>
          </c:xVal>
          <c:yVal>
            <c:numRef>
              <c:f>Sheet1!$A$2:$A$15</c:f>
              <c:numCache>
                <c:formatCode>General</c:formatCode>
                <c:ptCount val="14"/>
                <c:pt idx="0">
                  <c:v>81.94</c:v>
                </c:pt>
                <c:pt idx="1">
                  <c:v>81.09</c:v>
                </c:pt>
                <c:pt idx="2">
                  <c:v>80.31</c:v>
                </c:pt>
                <c:pt idx="3">
                  <c:v>84.75</c:v>
                </c:pt>
                <c:pt idx="4">
                  <c:v>81.56</c:v>
                </c:pt>
                <c:pt idx="5">
                  <c:v>83.07</c:v>
                </c:pt>
                <c:pt idx="6">
                  <c:v>67.66999999999998</c:v>
                </c:pt>
                <c:pt idx="7">
                  <c:v>77.76</c:v>
                </c:pt>
                <c:pt idx="8">
                  <c:v>80.99</c:v>
                </c:pt>
                <c:pt idx="9">
                  <c:v>72.42</c:v>
                </c:pt>
                <c:pt idx="10">
                  <c:v>89.38</c:v>
                </c:pt>
                <c:pt idx="11">
                  <c:v>81.95</c:v>
                </c:pt>
                <c:pt idx="12">
                  <c:v>84.72</c:v>
                </c:pt>
                <c:pt idx="13">
                  <c:v>78.06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xVal>
          <c:y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161256"/>
        <c:axId val="-2128158248"/>
      </c:scatterChart>
      <c:valAx>
        <c:axId val="-2128161256"/>
        <c:scaling>
          <c:orientation val="minMax"/>
          <c:max val="90.0"/>
          <c:min val="7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-2128158248"/>
        <c:crosses val="autoZero"/>
        <c:crossBetween val="midCat"/>
      </c:valAx>
      <c:valAx>
        <c:axId val="-2128158248"/>
        <c:scaling>
          <c:orientation val="minMax"/>
          <c:max val="90.0"/>
          <c:min val="7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-21281612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687249145985932"/>
          <c:y val="0.104532416019969"/>
          <c:w val="0.992656314395938"/>
          <c:h val="0.516720068928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  <a:latin typeface="AvantGarde Bk BT" panose="020B040202020202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% 
15-19 girls that gave birth</c:v>
                </c:pt>
                <c:pt idx="1">
                  <c:v>% 
Muslim</c:v>
                </c:pt>
                <c:pt idx="2">
                  <c:v>% 
Unemployed</c:v>
                </c:pt>
                <c:pt idx="3">
                  <c:v>% 
Immigrants</c:v>
                </c:pt>
                <c:pt idx="4">
                  <c:v>% 
Over 65</c:v>
                </c:pt>
                <c:pt idx="5">
                  <c:v>% 
Christian</c:v>
                </c:pt>
                <c:pt idx="6">
                  <c:v>% 
Voted</c:v>
                </c:pt>
                <c:pt idx="7">
                  <c:v>Life 
expectancy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3.0</c:v>
                </c:pt>
                <c:pt idx="1">
                  <c:v>5.0</c:v>
                </c:pt>
                <c:pt idx="2">
                  <c:v>7.0</c:v>
                </c:pt>
                <c:pt idx="3">
                  <c:v>13.0</c:v>
                </c:pt>
                <c:pt idx="4">
                  <c:v>17.0</c:v>
                </c:pt>
                <c:pt idx="5">
                  <c:v>59.0</c:v>
                </c:pt>
                <c:pt idx="6">
                  <c:v>66.0</c:v>
                </c:pt>
                <c:pt idx="7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Guess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  <a:latin typeface="AvantGarde Bk BT" panose="020B040202020202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% 
15-19 girls that gave birth</c:v>
                </c:pt>
                <c:pt idx="1">
                  <c:v>% 
Muslim</c:v>
                </c:pt>
                <c:pt idx="2">
                  <c:v>% 
Unemployed</c:v>
                </c:pt>
                <c:pt idx="3">
                  <c:v>% 
Immigrants</c:v>
                </c:pt>
                <c:pt idx="4">
                  <c:v>% 
Over 65</c:v>
                </c:pt>
                <c:pt idx="5">
                  <c:v>% 
Christian</c:v>
                </c:pt>
                <c:pt idx="6">
                  <c:v>% 
Voted</c:v>
                </c:pt>
                <c:pt idx="7">
                  <c:v>Life 
expectancy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16.0</c:v>
                </c:pt>
                <c:pt idx="1">
                  <c:v>21.0</c:v>
                </c:pt>
                <c:pt idx="2">
                  <c:v>24.0</c:v>
                </c:pt>
                <c:pt idx="3">
                  <c:v>24.0</c:v>
                </c:pt>
                <c:pt idx="4">
                  <c:v>37.0</c:v>
                </c:pt>
                <c:pt idx="5">
                  <c:v>39.0</c:v>
                </c:pt>
                <c:pt idx="6">
                  <c:v>49.0</c:v>
                </c:pt>
                <c:pt idx="7">
                  <c:v>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139009112"/>
        <c:axId val="2139039736"/>
      </c:barChart>
      <c:catAx>
        <c:axId val="21390091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nl-NL"/>
          </a:p>
        </c:txPr>
        <c:crossAx val="2139039736"/>
        <c:crosses val="autoZero"/>
        <c:auto val="1"/>
        <c:lblAlgn val="ctr"/>
        <c:lblOffset val="100"/>
        <c:noMultiLvlLbl val="0"/>
      </c:catAx>
      <c:valAx>
        <c:axId val="2139039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9009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136537961578"/>
          <c:y val="0.0255271344119659"/>
          <c:w val="0.431148465356069"/>
          <c:h val="0.948945731176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AvantGarde Bk BT" panose="020B040202020202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Don’t know</c:v>
                </c:pt>
                <c:pt idx="1">
                  <c:v>I misunderstood the question</c:v>
                </c:pt>
                <c:pt idx="2">
                  <c:v>Other</c:v>
                </c:pt>
                <c:pt idx="3">
                  <c:v>The experiences of friends and family</c:v>
                </c:pt>
                <c:pt idx="4">
                  <c:v>Information seen in newspapers</c:v>
                </c:pt>
                <c:pt idx="5">
                  <c:v>Information seen on TV</c:v>
                </c:pt>
                <c:pt idx="6">
                  <c:v>I was just guessing</c:v>
                </c:pt>
                <c:pt idx="7">
                  <c:v>What I see when I visit other towns/cities</c:v>
                </c:pt>
                <c:pt idx="8">
                  <c:v>What I see in my local area</c:v>
                </c:pt>
                <c:pt idx="9">
                  <c:v>I still think the proportion is much higher</c:v>
                </c:pt>
                <c:pt idx="10">
                  <c:v>People come into the country illegally so aren’t counted</c:v>
                </c:pt>
              </c:strCache>
            </c:strRef>
          </c:cat>
          <c:val>
            <c:numRef>
              <c:f>Sheet1!$B$2:$B$12</c:f>
              <c:numCache>
                <c:formatCode>###%</c:formatCode>
                <c:ptCount val="11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0.11</c:v>
                </c:pt>
                <c:pt idx="4">
                  <c:v>0.19</c:v>
                </c:pt>
                <c:pt idx="5">
                  <c:v>0.21</c:v>
                </c:pt>
                <c:pt idx="6">
                  <c:v>0.33</c:v>
                </c:pt>
                <c:pt idx="7">
                  <c:v>0.39</c:v>
                </c:pt>
                <c:pt idx="8">
                  <c:v>0.46</c:v>
                </c:pt>
                <c:pt idx="9">
                  <c:v>0.49</c:v>
                </c:pt>
                <c:pt idx="1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-2126595176"/>
        <c:axId val="2028428968"/>
      </c:barChart>
      <c:catAx>
        <c:axId val="-2126595176"/>
        <c:scaling>
          <c:orientation val="minMax"/>
        </c:scaling>
        <c:delete val="1"/>
        <c:axPos val="l"/>
        <c:majorTickMark val="out"/>
        <c:minorTickMark val="none"/>
        <c:tickLblPos val="nextTo"/>
        <c:crossAx val="2028428968"/>
        <c:crosses val="autoZero"/>
        <c:auto val="1"/>
        <c:lblAlgn val="ctr"/>
        <c:lblOffset val="100"/>
        <c:noMultiLvlLbl val="0"/>
      </c:catAx>
      <c:valAx>
        <c:axId val="2028428968"/>
        <c:scaling>
          <c:orientation val="minMax"/>
        </c:scaling>
        <c:delete val="1"/>
        <c:axPos val="b"/>
        <c:numFmt formatCode="###%" sourceLinked="1"/>
        <c:majorTickMark val="out"/>
        <c:minorTickMark val="none"/>
        <c:tickLblPos val="nextTo"/>
        <c:crossAx val="-2126595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1375174167646"/>
          <c:y val="0.109392759778828"/>
          <c:w val="0.929297902308613"/>
          <c:h val="0.69660933490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>
                    <a:solidFill>
                      <a:schemeClr val="accent1"/>
                    </a:solidFill>
                    <a:latin typeface="AvantGarde Bd BT" panose="020B080202020202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% Immigrants</c:v>
                </c:pt>
              </c:strCache>
            </c:strRef>
          </c:cat>
          <c:val>
            <c:numRef>
              <c:f>Sheet1!$B$2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who thought immigration was more than double the actual figure of 13%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vantGarde Bd BT" panose="020B0802020202020204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% Immigrants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4"/>
        <c:axId val="-2130339160"/>
        <c:axId val="-2129763384"/>
      </c:barChart>
      <c:catAx>
        <c:axId val="-21303391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9763384"/>
        <c:crosses val="autoZero"/>
        <c:auto val="1"/>
        <c:lblAlgn val="ctr"/>
        <c:lblOffset val="40"/>
        <c:noMultiLvlLbl val="0"/>
      </c:catAx>
      <c:valAx>
        <c:axId val="-21297633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0339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22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pPr>
                <a:blipFill dpi="0" rotWithShape="1">
                  <a:blip xmlns:r="http://schemas.openxmlformats.org/officeDocument/2006/relationships"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1.6</c:v>
                </c:pt>
                <c:pt idx="1">
                  <c:v>0.7</c:v>
                </c:pt>
                <c:pt idx="2">
                  <c:v>1.3</c:v>
                </c:pt>
                <c:pt idx="3">
                  <c:v>0.6</c:v>
                </c:pt>
                <c:pt idx="4">
                  <c:v>0.4</c:v>
                </c:pt>
                <c:pt idx="5">
                  <c:v>2.6</c:v>
                </c:pt>
                <c:pt idx="6">
                  <c:v>2.0</c:v>
                </c:pt>
                <c:pt idx="7">
                  <c:v>0.5</c:v>
                </c:pt>
                <c:pt idx="8">
                  <c:v>0.5</c:v>
                </c:pt>
                <c:pt idx="9">
                  <c:v>1.4</c:v>
                </c:pt>
                <c:pt idx="10">
                  <c:v>0.2</c:v>
                </c:pt>
                <c:pt idx="11">
                  <c:v>1.1</c:v>
                </c:pt>
                <c:pt idx="12">
                  <c:v>0.7</c:v>
                </c:pt>
                <c:pt idx="13">
                  <c:v>3.1</c:v>
                </c:pt>
              </c:numCache>
            </c:numRef>
          </c:xVal>
          <c:yVal>
            <c:numRef>
              <c:f>Sheet1!$A$2:$A$15</c:f>
              <c:numCache>
                <c:formatCode>General</c:formatCode>
                <c:ptCount val="14"/>
                <c:pt idx="0">
                  <c:v>15.2</c:v>
                </c:pt>
                <c:pt idx="1">
                  <c:v>11.33</c:v>
                </c:pt>
                <c:pt idx="2">
                  <c:v>15.38</c:v>
                </c:pt>
                <c:pt idx="3">
                  <c:v>12.12</c:v>
                </c:pt>
                <c:pt idx="4">
                  <c:v>13.99</c:v>
                </c:pt>
                <c:pt idx="5">
                  <c:v>16.38</c:v>
                </c:pt>
                <c:pt idx="6">
                  <c:v>16.4</c:v>
                </c:pt>
                <c:pt idx="7">
                  <c:v>17.29</c:v>
                </c:pt>
                <c:pt idx="8">
                  <c:v>10.54</c:v>
                </c:pt>
                <c:pt idx="9">
                  <c:v>18.45</c:v>
                </c:pt>
                <c:pt idx="10">
                  <c:v>13.5</c:v>
                </c:pt>
                <c:pt idx="11">
                  <c:v>14.1</c:v>
                </c:pt>
                <c:pt idx="12">
                  <c:v>7.58</c:v>
                </c:pt>
                <c:pt idx="13">
                  <c:v>23.91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xVal>
          <c:y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761032"/>
        <c:axId val="2119305368"/>
      </c:scatterChart>
      <c:valAx>
        <c:axId val="2114761032"/>
        <c:scaling>
          <c:orientation val="minMax"/>
          <c:max val="4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19305368"/>
        <c:crosses val="autoZero"/>
        <c:crossBetween val="midCat"/>
        <c:majorUnit val="1.0"/>
      </c:valAx>
      <c:valAx>
        <c:axId val="2119305368"/>
        <c:scaling>
          <c:orientation val="minMax"/>
          <c:max val="25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14761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6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31665297207"/>
          <c:y val="0.020795731257547"/>
          <c:w val="0.858744636281561"/>
          <c:h val="0.852354519807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Britain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 w="76200">
              <a:solidFill>
                <a:schemeClr val="tx1">
                  <a:lumMod val="40000"/>
                  <a:lumOff val="60000"/>
                </a:schemeClr>
              </a:solidFill>
              <a:miter lim="800000"/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Sheet1!$A$2:$A$4</c:f>
              <c:strCache>
                <c:ptCount val="3"/>
                <c:pt idx="0">
                  <c:v>TRUE</c:v>
                </c:pt>
                <c:pt idx="1">
                  <c:v>FALSE (Correct)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Britain2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3600">
                    <a:solidFill>
                      <a:schemeClr val="bg1"/>
                    </a:solidFill>
                    <a:latin typeface="AvantGarde Bd BT" panose="020B0802020202020204" pitchFamily="34" charset="0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TRUE</c:v>
                </c:pt>
                <c:pt idx="1">
                  <c:v>FALSE (Correct)</c:v>
                </c:pt>
                <c:pt idx="2">
                  <c:v>Don't Know</c:v>
                </c:pt>
              </c:strCache>
            </c:strRef>
          </c:cat>
          <c:val>
            <c:numRef>
              <c:f>Sheet1!$C$2:$C$4</c:f>
              <c:numCache>
                <c:formatCode>###%</c:formatCode>
                <c:ptCount val="3"/>
                <c:pt idx="0">
                  <c:v>0.25</c:v>
                </c:pt>
                <c:pt idx="1">
                  <c:v>0.49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9401528"/>
        <c:axId val="2119404904"/>
      </c:barChart>
      <c:catAx>
        <c:axId val="21194015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nl-NL"/>
          </a:p>
        </c:txPr>
        <c:crossAx val="2119404904"/>
        <c:crosses val="autoZero"/>
        <c:auto val="1"/>
        <c:lblAlgn val="ctr"/>
        <c:lblOffset val="100"/>
        <c:noMultiLvlLbl val="0"/>
      </c:catAx>
      <c:valAx>
        <c:axId val="2119404904"/>
        <c:scaling>
          <c:orientation val="minMax"/>
        </c:scaling>
        <c:delete val="0"/>
        <c:axPos val="l"/>
        <c:numFmt formatCode="###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anose="020B0402020202020204" pitchFamily="34" charset="0"/>
              </a:defRPr>
            </a:pPr>
            <a:endParaRPr lang="nl-NL"/>
          </a:p>
        </c:txPr>
        <c:crossAx val="2119401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12"/>
              <c:numFmt formatCode="\+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nl-N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\+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nl-N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+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Italy</c:v>
                </c:pt>
                <c:pt idx="1">
                  <c:v>US</c:v>
                </c:pt>
                <c:pt idx="2">
                  <c:v>Belgium</c:v>
                </c:pt>
                <c:pt idx="3">
                  <c:v>France</c:v>
                </c:pt>
                <c:pt idx="4">
                  <c:v>Hungary</c:v>
                </c:pt>
                <c:pt idx="5">
                  <c:v>Canada</c:v>
                </c:pt>
                <c:pt idx="6">
                  <c:v>Poland</c:v>
                </c:pt>
                <c:pt idx="7">
                  <c:v>Great Britain</c:v>
                </c:pt>
                <c:pt idx="8">
                  <c:v>Spain</c:v>
                </c:pt>
                <c:pt idx="9">
                  <c:v>Germany</c:v>
                </c:pt>
                <c:pt idx="10">
                  <c:v>Japan</c:v>
                </c:pt>
                <c:pt idx="11">
                  <c:v>South Korea</c:v>
                </c:pt>
                <c:pt idx="12">
                  <c:v>Sweden</c:v>
                </c:pt>
                <c:pt idx="13">
                  <c:v>Australia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23.15000000000001</c:v>
                </c:pt>
                <c:pt idx="1">
                  <c:v>19.29</c:v>
                </c:pt>
                <c:pt idx="2">
                  <c:v>19.13</c:v>
                </c:pt>
                <c:pt idx="3">
                  <c:v>17.79</c:v>
                </c:pt>
                <c:pt idx="4">
                  <c:v>14.21</c:v>
                </c:pt>
                <c:pt idx="5">
                  <c:v>14.0</c:v>
                </c:pt>
                <c:pt idx="6">
                  <c:v>12.0</c:v>
                </c:pt>
                <c:pt idx="7">
                  <c:v>11.35</c:v>
                </c:pt>
                <c:pt idx="8">
                  <c:v>11.06</c:v>
                </c:pt>
                <c:pt idx="9">
                  <c:v>9.520000000000001</c:v>
                </c:pt>
                <c:pt idx="10">
                  <c:v>8.15</c:v>
                </c:pt>
                <c:pt idx="11">
                  <c:v>7.93</c:v>
                </c:pt>
                <c:pt idx="12">
                  <c:v>7.46</c:v>
                </c:pt>
                <c:pt idx="13">
                  <c:v>6.72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136827656"/>
        <c:axId val="2136830920"/>
      </c:barChart>
      <c:catAx>
        <c:axId val="2136827656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/>
            </a:pPr>
            <a:endParaRPr lang="nl-NL"/>
          </a:p>
        </c:txPr>
        <c:crossAx val="2136830920"/>
        <c:crosses val="autoZero"/>
        <c:auto val="1"/>
        <c:lblAlgn val="ctr"/>
        <c:lblOffset val="500"/>
        <c:noMultiLvlLbl val="0"/>
      </c:catAx>
      <c:valAx>
        <c:axId val="21368309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136827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vantGarde Bk BT" panose="020B0402020202020204" pitchFamily="34" charset="0"/>
        </a:defRPr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22"/>
            <c:spPr>
              <a:solidFill>
                <a:schemeClr val="accent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28.0</c:v>
                </c:pt>
                <c:pt idx="1">
                  <c:v>10.0</c:v>
                </c:pt>
                <c:pt idx="2">
                  <c:v>21.0</c:v>
                </c:pt>
                <c:pt idx="3">
                  <c:v>10.0</c:v>
                </c:pt>
                <c:pt idx="4">
                  <c:v>13.0</c:v>
                </c:pt>
                <c:pt idx="5">
                  <c:v>13.0</c:v>
                </c:pt>
                <c:pt idx="6">
                  <c:v>2.0</c:v>
                </c:pt>
                <c:pt idx="7">
                  <c:v>7.0</c:v>
                </c:pt>
                <c:pt idx="8">
                  <c:v>2.0</c:v>
                </c:pt>
                <c:pt idx="9">
                  <c:v>0.4</c:v>
                </c:pt>
                <c:pt idx="10">
                  <c:v>2.0</c:v>
                </c:pt>
                <c:pt idx="11">
                  <c:v>12.0</c:v>
                </c:pt>
                <c:pt idx="12">
                  <c:v>16.0</c:v>
                </c:pt>
                <c:pt idx="13">
                  <c:v>13.0</c:v>
                </c:pt>
              </c:numCache>
            </c:numRef>
          </c:xVal>
          <c:yVal>
            <c:numRef>
              <c:f>Sheet1!$A$2:$A$15</c:f>
              <c:numCache>
                <c:formatCode>General</c:formatCode>
                <c:ptCount val="14"/>
                <c:pt idx="0">
                  <c:v>34.72</c:v>
                </c:pt>
                <c:pt idx="1">
                  <c:v>29.13</c:v>
                </c:pt>
                <c:pt idx="2">
                  <c:v>34.63</c:v>
                </c:pt>
                <c:pt idx="3">
                  <c:v>27.79</c:v>
                </c:pt>
                <c:pt idx="4">
                  <c:v>22.52</c:v>
                </c:pt>
                <c:pt idx="5">
                  <c:v>24.35</c:v>
                </c:pt>
                <c:pt idx="6">
                  <c:v>16.21</c:v>
                </c:pt>
                <c:pt idx="7">
                  <c:v>30.15</c:v>
                </c:pt>
                <c:pt idx="8">
                  <c:v>10.15</c:v>
                </c:pt>
                <c:pt idx="9">
                  <c:v>13.79</c:v>
                </c:pt>
                <c:pt idx="10">
                  <c:v>9.93</c:v>
                </c:pt>
                <c:pt idx="11">
                  <c:v>23.06</c:v>
                </c:pt>
                <c:pt idx="12">
                  <c:v>23.46</c:v>
                </c:pt>
                <c:pt idx="13">
                  <c:v>32.29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xVal>
          <c:yVal>
            <c:numRef>
              <c:f>Sheet1!$A$17:$A$27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35.0</c:v>
                </c:pt>
                <c:pt idx="4">
                  <c:v>50.0</c:v>
                </c:pt>
                <c:pt idx="5">
                  <c:v>80.0</c:v>
                </c:pt>
                <c:pt idx="6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230120"/>
        <c:axId val="2119227112"/>
      </c:scatterChart>
      <c:valAx>
        <c:axId val="2119230120"/>
        <c:scaling>
          <c:orientation val="minMax"/>
          <c:max val="3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19227112"/>
        <c:crosses val="autoZero"/>
        <c:crossBetween val="midCat"/>
      </c:valAx>
      <c:valAx>
        <c:axId val="2119227112"/>
        <c:scaling>
          <c:orientation val="minMax"/>
          <c:max val="4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vantGarde Bk BT" panose="020B0402020202020204" pitchFamily="34" charset="0"/>
              </a:defRPr>
            </a:pPr>
            <a:endParaRPr lang="nl-NL"/>
          </a:p>
        </c:txPr>
        <c:crossAx val="21192301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numFmt formatCode="\+#;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vantGarde Bk BT" panose="020B0402020202020204" pitchFamily="34" charset="0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France</c:v>
                </c:pt>
                <c:pt idx="1">
                  <c:v>Belgium</c:v>
                </c:pt>
                <c:pt idx="2">
                  <c:v>Canada</c:v>
                </c:pt>
                <c:pt idx="3">
                  <c:v>Australia</c:v>
                </c:pt>
                <c:pt idx="4">
                  <c:v>Great Britain</c:v>
                </c:pt>
                <c:pt idx="5">
                  <c:v>Italy</c:v>
                </c:pt>
                <c:pt idx="6">
                  <c:v>US</c:v>
                </c:pt>
                <c:pt idx="7">
                  <c:v>Spain</c:v>
                </c:pt>
                <c:pt idx="8">
                  <c:v>Germany</c:v>
                </c:pt>
                <c:pt idx="9">
                  <c:v>Sweden</c:v>
                </c:pt>
                <c:pt idx="10">
                  <c:v>Hungary</c:v>
                </c:pt>
                <c:pt idx="11">
                  <c:v>South Korea</c:v>
                </c:pt>
                <c:pt idx="12">
                  <c:v>Poland</c:v>
                </c:pt>
                <c:pt idx="13">
                  <c:v>Japan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22.91999999999999</c:v>
                </c:pt>
                <c:pt idx="1">
                  <c:v>22.86999999999999</c:v>
                </c:pt>
                <c:pt idx="2">
                  <c:v>18.17000000000001</c:v>
                </c:pt>
                <c:pt idx="3">
                  <c:v>15.92</c:v>
                </c:pt>
                <c:pt idx="4">
                  <c:v>15.72</c:v>
                </c:pt>
                <c:pt idx="5">
                  <c:v>15.69</c:v>
                </c:pt>
                <c:pt idx="6">
                  <c:v>14.4</c:v>
                </c:pt>
                <c:pt idx="7">
                  <c:v>14.08</c:v>
                </c:pt>
                <c:pt idx="8">
                  <c:v>13.14</c:v>
                </c:pt>
                <c:pt idx="9">
                  <c:v>11.74</c:v>
                </c:pt>
                <c:pt idx="10">
                  <c:v>6.6</c:v>
                </c:pt>
                <c:pt idx="11">
                  <c:v>5.01</c:v>
                </c:pt>
                <c:pt idx="12">
                  <c:v>4.94</c:v>
                </c:pt>
                <c:pt idx="13">
                  <c:v>3.72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137548280"/>
        <c:axId val="2137557288"/>
      </c:barChart>
      <c:catAx>
        <c:axId val="2137548280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latin typeface="Arial MT Light" panose="020B0303030403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2137557288"/>
        <c:crosses val="autoZero"/>
        <c:auto val="1"/>
        <c:lblAlgn val="ctr"/>
        <c:lblOffset val="500"/>
        <c:noMultiLvlLbl val="0"/>
      </c:catAx>
      <c:valAx>
        <c:axId val="213755728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137548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pPr>
              <a:ln w="1270">
                <a:solidFill>
                  <a:srgbClr val="FFFFFF">
                    <a:lumMod val="85000"/>
                  </a:srgb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ymbol val="circle"/>
              <c:size val="22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ymbol val="circle"/>
              <c:size val="22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ymbol val="circle"/>
              <c:size val="22"/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ymbol val="circle"/>
              <c:size val="22"/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ymbol val="circle"/>
              <c:size val="22"/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ymbol val="circle"/>
              <c:size val="22"/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ymbol val="circle"/>
              <c:size val="22"/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ymbol val="circle"/>
              <c:size val="22"/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ymbol val="circle"/>
              <c:size val="22"/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ymbol val="circle"/>
              <c:size val="22"/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ymbol val="circle"/>
              <c:size val="22"/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ymbol val="circle"/>
              <c:size val="22"/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ymbol val="circle"/>
              <c:size val="22"/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ymbol val="circle"/>
              <c:size val="22"/>
              <c:spPr>
                <a:blipFill>
                  <a:blip xmlns:r="http://schemas.openxmlformats.org/officeDocument/2006/relationships" r:embed="rId15"/>
                  <a:stretch>
                    <a:fillRect/>
                  </a:stretch>
                </a:blipFill>
                <a:ln w="1270">
                  <a:solidFill>
                    <a:srgbClr val="FFFFFF">
                      <a:lumMod val="85000"/>
                    </a:srgb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Sheet1!$B$2:$B$15</c:f>
              <c:numCache>
                <c:formatCode>General</c:formatCode>
                <c:ptCount val="14"/>
                <c:pt idx="0">
                  <c:v>2.0</c:v>
                </c:pt>
                <c:pt idx="1">
                  <c:v>6.0</c:v>
                </c:pt>
                <c:pt idx="2">
                  <c:v>2.0</c:v>
                </c:pt>
                <c:pt idx="3">
                  <c:v>8.0</c:v>
                </c:pt>
                <c:pt idx="4">
                  <c:v>6.0</c:v>
                </c:pt>
                <c:pt idx="5">
                  <c:v>5.0</c:v>
                </c:pt>
                <c:pt idx="6">
                  <c:v>1.0</c:v>
                </c:pt>
                <c:pt idx="7">
                  <c:v>4.0</c:v>
                </c:pt>
                <c:pt idx="8">
                  <c:v>0.1</c:v>
                </c:pt>
                <c:pt idx="9">
                  <c:v>0.1</c:v>
                </c:pt>
                <c:pt idx="10">
                  <c:v>0.4</c:v>
                </c:pt>
                <c:pt idx="11">
                  <c:v>2.0</c:v>
                </c:pt>
                <c:pt idx="12">
                  <c:v>5.0</c:v>
                </c:pt>
                <c:pt idx="13">
                  <c:v>1.0</c:v>
                </c:pt>
              </c:numCache>
            </c:numRef>
          </c:xVal>
          <c:yVal>
            <c:numRef>
              <c:f>Sheet1!$A$2:$A$15</c:f>
              <c:numCache>
                <c:formatCode>0.0</c:formatCode>
                <c:ptCount val="14"/>
                <c:pt idx="0">
                  <c:v>17.92</c:v>
                </c:pt>
                <c:pt idx="1">
                  <c:v>28.87</c:v>
                </c:pt>
                <c:pt idx="2">
                  <c:v>20.17000000000001</c:v>
                </c:pt>
                <c:pt idx="3">
                  <c:v>30.92</c:v>
                </c:pt>
                <c:pt idx="4">
                  <c:v>19.14</c:v>
                </c:pt>
                <c:pt idx="5">
                  <c:v>20.72</c:v>
                </c:pt>
                <c:pt idx="6">
                  <c:v>6.609999999999999</c:v>
                </c:pt>
                <c:pt idx="7">
                  <c:v>19.69</c:v>
                </c:pt>
                <c:pt idx="8">
                  <c:v>3.72</c:v>
                </c:pt>
                <c:pt idx="9">
                  <c:v>4.94</c:v>
                </c:pt>
                <c:pt idx="10">
                  <c:v>5.01</c:v>
                </c:pt>
                <c:pt idx="11">
                  <c:v>16.07999999999999</c:v>
                </c:pt>
                <c:pt idx="12">
                  <c:v>16.73999999999999</c:v>
                </c:pt>
                <c:pt idx="13">
                  <c:v>15.4</c:v>
                </c:pt>
              </c:numCache>
            </c:numRef>
          </c:yVal>
          <c:smooth val="0"/>
        </c:ser>
        <c:ser>
          <c:idx val="1"/>
          <c:order val="1"/>
          <c:tx>
            <c:v>x=y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Sheet1!$A$18:$A$28</c:f>
              <c:numCache>
                <c:formatCode>General</c:formatCode>
                <c:ptCount val="11"/>
                <c:pt idx="0">
                  <c:v>0.0</c:v>
                </c:pt>
                <c:pt idx="1">
                  <c:v>20.0</c:v>
                </c:pt>
              </c:numCache>
            </c:numRef>
          </c:xVal>
          <c:yVal>
            <c:numRef>
              <c:f>Sheet1!$A$18:$A$28</c:f>
              <c:numCache>
                <c:formatCode>General</c:formatCode>
                <c:ptCount val="11"/>
                <c:pt idx="0">
                  <c:v>0.0</c:v>
                </c:pt>
                <c:pt idx="1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920184"/>
        <c:axId val="2135923096"/>
      </c:scatterChart>
      <c:valAx>
        <c:axId val="2135920184"/>
        <c:scaling>
          <c:orientation val="minMax"/>
          <c:max val="9.0"/>
        </c:scaling>
        <c:delete val="0"/>
        <c:axPos val="b"/>
        <c:numFmt formatCode="0" sourceLinked="0"/>
        <c:majorTickMark val="out"/>
        <c:minorTickMark val="none"/>
        <c:tickLblPos val="nextTo"/>
        <c:crossAx val="2135923096"/>
        <c:crosses val="autoZero"/>
        <c:crossBetween val="midCat"/>
      </c:valAx>
      <c:valAx>
        <c:axId val="2135923096"/>
        <c:scaling>
          <c:orientation val="minMax"/>
          <c:max val="35.0"/>
        </c:scaling>
        <c:delete val="0"/>
        <c:axPos val="l"/>
        <c:numFmt formatCode="0" sourceLinked="0"/>
        <c:majorTickMark val="out"/>
        <c:minorTickMark val="none"/>
        <c:tickLblPos val="nextTo"/>
        <c:crossAx val="21359201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>
          <a:latin typeface="AvantGarde Bk BT" panose="020B0402020202020204" pitchFamily="34" charset="0"/>
        </a:defRPr>
      </a:pPr>
      <a:endParaRPr lang="nl-NL"/>
    </a:p>
  </c:txPr>
  <c:externalData r:id="rId16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numFmt formatCode="&quot;+&quot;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vantGarde Bk BT" panose="020B0402020202020204" pitchFamily="34" charset="0"/>
                    </a:defRPr>
                  </a:pPr>
                  <a:endParaRPr lang="nl-NL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434166867237"/>
                  <c:y val="3.33256906416129E-7"/>
                </c:manualLayout>
              </c:layout>
              <c:numFmt formatCode="&quot;+&quot;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vantGarde Bk BT" panose="020B0402020202020204" pitchFamily="34" charset="0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804383566892862"/>
                  <c:y val="1.93981050057412E-17"/>
                </c:manualLayout>
              </c:layout>
              <c:numFmt formatCode="&quot;+&quot;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vantGarde Bk BT" panose="020B0402020202020204" pitchFamily="34" charset="0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vantGarde Bk BT" panose="020B0402020202020204" pitchFamily="34" charset="0"/>
                  </a:defRPr>
                </a:pPr>
                <a:endParaRPr lang="nl-N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South Korea</c:v>
                </c:pt>
                <c:pt idx="1">
                  <c:v>Japan</c:v>
                </c:pt>
                <c:pt idx="2">
                  <c:v>Hungary</c:v>
                </c:pt>
                <c:pt idx="3">
                  <c:v>Germany</c:v>
                </c:pt>
                <c:pt idx="4">
                  <c:v>Italy</c:v>
                </c:pt>
                <c:pt idx="5">
                  <c:v>France</c:v>
                </c:pt>
                <c:pt idx="6">
                  <c:v>Spain</c:v>
                </c:pt>
                <c:pt idx="7">
                  <c:v>Poland</c:v>
                </c:pt>
                <c:pt idx="8">
                  <c:v>Australia</c:v>
                </c:pt>
                <c:pt idx="9">
                  <c:v>Belgium</c:v>
                </c:pt>
                <c:pt idx="10">
                  <c:v>Sweden</c:v>
                </c:pt>
                <c:pt idx="11">
                  <c:v>Great Britain</c:v>
                </c:pt>
                <c:pt idx="12">
                  <c:v>Canada</c:v>
                </c:pt>
                <c:pt idx="13">
                  <c:v>US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13.22</c:v>
                </c:pt>
                <c:pt idx="1">
                  <c:v>9.570000000000002</c:v>
                </c:pt>
                <c:pt idx="2">
                  <c:v>8.59</c:v>
                </c:pt>
                <c:pt idx="3">
                  <c:v>0.0600000000000023</c:v>
                </c:pt>
                <c:pt idx="4">
                  <c:v>-14.21</c:v>
                </c:pt>
                <c:pt idx="5">
                  <c:v>-14.24</c:v>
                </c:pt>
                <c:pt idx="6">
                  <c:v>-14.64</c:v>
                </c:pt>
                <c:pt idx="7">
                  <c:v>-15.16</c:v>
                </c:pt>
                <c:pt idx="8">
                  <c:v>-15.72</c:v>
                </c:pt>
                <c:pt idx="9">
                  <c:v>-17.91999999999999</c:v>
                </c:pt>
                <c:pt idx="10">
                  <c:v>-19.15</c:v>
                </c:pt>
                <c:pt idx="11">
                  <c:v>-19.86999999999999</c:v>
                </c:pt>
                <c:pt idx="12">
                  <c:v>-20.54999999999999</c:v>
                </c:pt>
                <c:pt idx="13">
                  <c:v>-22.28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2137771480"/>
        <c:axId val="2137775080"/>
      </c:barChart>
      <c:catAx>
        <c:axId val="2137771480"/>
        <c:scaling>
          <c:orientation val="maxMin"/>
        </c:scaling>
        <c:delete val="0"/>
        <c:axPos val="l"/>
        <c:majorGridlines>
          <c:spPr>
            <a:ln w="28575">
              <a:noFill/>
            </a:ln>
          </c:spPr>
        </c:majorGridlines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 sz="1400">
                <a:latin typeface="Arial MT Light" panose="020B0303030403020204" pitchFamily="34" charset="0"/>
                <a:cs typeface="Arial" panose="020B0604020202020204" pitchFamily="34" charset="0"/>
              </a:defRPr>
            </a:pPr>
            <a:endParaRPr lang="nl-NL"/>
          </a:p>
        </c:txPr>
        <c:crossAx val="2137775080"/>
        <c:crosses val="autoZero"/>
        <c:auto val="1"/>
        <c:lblAlgn val="ctr"/>
        <c:lblOffset val="500"/>
        <c:noMultiLvlLbl val="0"/>
      </c:catAx>
      <c:valAx>
        <c:axId val="2137775080"/>
        <c:scaling>
          <c:orientation val="minMax"/>
          <c:max val="30.0"/>
          <c:min val="-40.0"/>
        </c:scaling>
        <c:delete val="1"/>
        <c:axPos val="t"/>
        <c:numFmt formatCode="General" sourceLinked="1"/>
        <c:majorTickMark val="out"/>
        <c:minorTickMark val="none"/>
        <c:tickLblPos val="nextTo"/>
        <c:crossAx val="2137771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9733047438955"/>
          <c:y val="0.0472316964781691"/>
          <c:w val="0.90822010595734"/>
          <c:h val="0.838951505388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ln w="2857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marker>
            <c:spPr>
              <a:ln w="6350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Pt>
            <c:idx val="0"/>
            <c:marker>
              <c:symbol val="circle"/>
              <c:size val="22"/>
              <c:spPr>
                <a:blipFill>
                  <a:blip xmlns:r="http://schemas.openxmlformats.org/officeDocument/2006/relationships" r:embed="rId1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"/>
            <c:marker>
              <c:symbol val="circle"/>
              <c:size val="22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2"/>
            <c:marker>
              <c:symbol val="circle"/>
              <c:size val="22"/>
              <c:spPr>
                <a:blipFill>
                  <a:blip xmlns:r="http://schemas.openxmlformats.org/officeDocument/2006/relationships" r:embed="rId3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3"/>
            <c:marker>
              <c:symbol val="circle"/>
              <c:size val="22"/>
              <c:spPr>
                <a:blipFill>
                  <a:blip xmlns:r="http://schemas.openxmlformats.org/officeDocument/2006/relationships" r:embed="rId4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4"/>
            <c:marker>
              <c:symbol val="circle"/>
              <c:size val="22"/>
              <c:spPr>
                <a:blipFill>
                  <a:blip xmlns:r="http://schemas.openxmlformats.org/officeDocument/2006/relationships" r:embed="rId5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5"/>
            <c:marker>
              <c:symbol val="circle"/>
              <c:size val="22"/>
              <c:spPr>
                <a:blipFill>
                  <a:blip xmlns:r="http://schemas.openxmlformats.org/officeDocument/2006/relationships" r:embed="rId6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6"/>
            <c:marker>
              <c:symbol val="circle"/>
              <c:size val="22"/>
              <c:spPr>
                <a:blipFill>
                  <a:blip xmlns:r="http://schemas.openxmlformats.org/officeDocument/2006/relationships" r:embed="rId7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7"/>
            <c:marker>
              <c:symbol val="circle"/>
              <c:size val="22"/>
              <c:spPr>
                <a:blipFill>
                  <a:blip xmlns:r="http://schemas.openxmlformats.org/officeDocument/2006/relationships" r:embed="rId8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8"/>
            <c:marker>
              <c:symbol val="circle"/>
              <c:size val="22"/>
              <c:spPr>
                <a:blipFill>
                  <a:blip xmlns:r="http://schemas.openxmlformats.org/officeDocument/2006/relationships" r:embed="rId9"/>
                  <a:stretch>
                    <a:fillRect/>
                  </a:stretch>
                </a:blipFill>
                <a:ln w="127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9"/>
            <c:marker>
              <c:symbol val="circle"/>
              <c:size val="22"/>
              <c:spPr>
                <a:blipFill>
                  <a:blip xmlns:r="http://schemas.openxmlformats.org/officeDocument/2006/relationships" r:embed="rId10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0"/>
            <c:marker>
              <c:symbol val="circle"/>
              <c:size val="22"/>
              <c:spPr>
                <a:blipFill>
                  <a:blip xmlns:r="http://schemas.openxmlformats.org/officeDocument/2006/relationships" r:embed="rId11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1"/>
            <c:marker>
              <c:symbol val="circle"/>
              <c:size val="22"/>
              <c:spPr>
                <a:blipFill>
                  <a:blip xmlns:r="http://schemas.openxmlformats.org/officeDocument/2006/relationships" r:embed="rId12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2"/>
            <c:marker>
              <c:symbol val="circle"/>
              <c:size val="22"/>
              <c:spPr>
                <a:blipFill>
                  <a:blip xmlns:r="http://schemas.openxmlformats.org/officeDocument/2006/relationships" r:embed="rId13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dPt>
            <c:idx val="13"/>
            <c:marker>
              <c:symbol val="circle"/>
              <c:size val="22"/>
              <c:spPr>
                <a:blipFill>
                  <a:blip xmlns:r="http://schemas.openxmlformats.org/officeDocument/2006/relationships" r:embed="rId14"/>
                  <a:stretch>
                    <a:fillRect/>
                  </a:stretch>
                </a:blipFill>
                <a:ln w="6350">
                  <a:noFill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c:spPr>
            </c:marker>
            <c:bubble3D val="0"/>
          </c:dPt>
          <c:xVal>
            <c:numRef>
              <c:f>Sheet1!$A$2:$A$15</c:f>
              <c:numCache>
                <c:formatCode>General</c:formatCode>
                <c:ptCount val="14"/>
                <c:pt idx="0">
                  <c:v>61.0</c:v>
                </c:pt>
                <c:pt idx="1">
                  <c:v>64.0</c:v>
                </c:pt>
                <c:pt idx="2">
                  <c:v>69.0</c:v>
                </c:pt>
                <c:pt idx="3">
                  <c:v>63.0</c:v>
                </c:pt>
                <c:pt idx="4">
                  <c:v>58.0</c:v>
                </c:pt>
                <c:pt idx="5">
                  <c:v>59.0</c:v>
                </c:pt>
                <c:pt idx="6">
                  <c:v>53.0</c:v>
                </c:pt>
                <c:pt idx="7">
                  <c:v>83.0</c:v>
                </c:pt>
                <c:pt idx="8">
                  <c:v>2.0</c:v>
                </c:pt>
                <c:pt idx="9">
                  <c:v>94.0</c:v>
                </c:pt>
                <c:pt idx="10">
                  <c:v>29.0</c:v>
                </c:pt>
                <c:pt idx="11">
                  <c:v>77.0</c:v>
                </c:pt>
                <c:pt idx="12">
                  <c:v>67.0</c:v>
                </c:pt>
                <c:pt idx="13">
                  <c:v>78.0</c:v>
                </c:pt>
              </c:numCache>
            </c:numRef>
          </c:xVal>
          <c:yVal>
            <c:numRef>
              <c:f>Sheet1!$B$2:$B$15</c:f>
              <c:numCache>
                <c:formatCode>0.0</c:formatCode>
                <c:ptCount val="14"/>
                <c:pt idx="0">
                  <c:v>45.28</c:v>
                </c:pt>
                <c:pt idx="1">
                  <c:v>46.08</c:v>
                </c:pt>
                <c:pt idx="2">
                  <c:v>48.5</c:v>
                </c:pt>
                <c:pt idx="3">
                  <c:v>48.76</c:v>
                </c:pt>
                <c:pt idx="4">
                  <c:v>58.06</c:v>
                </c:pt>
                <c:pt idx="5">
                  <c:v>39.13</c:v>
                </c:pt>
                <c:pt idx="6">
                  <c:v>61.59</c:v>
                </c:pt>
                <c:pt idx="7">
                  <c:v>68.79</c:v>
                </c:pt>
                <c:pt idx="8">
                  <c:v>11.57</c:v>
                </c:pt>
                <c:pt idx="9">
                  <c:v>78.84</c:v>
                </c:pt>
                <c:pt idx="10">
                  <c:v>42.22</c:v>
                </c:pt>
                <c:pt idx="11">
                  <c:v>62.36</c:v>
                </c:pt>
                <c:pt idx="12">
                  <c:v>47.85</c:v>
                </c:pt>
                <c:pt idx="13">
                  <c:v>55.72</c:v>
                </c:pt>
              </c:numCache>
            </c:numRef>
          </c:yVal>
          <c:smooth val="0"/>
        </c:ser>
        <c:ser>
          <c:idx val="1"/>
          <c:order val="1"/>
          <c:tx>
            <c:v>Line</c:v>
          </c:tx>
          <c:spPr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Sheet1!$A$18:$A$23</c:f>
              <c:numCache>
                <c:formatCode>General</c:formatCode>
                <c:ptCount val="6"/>
                <c:pt idx="0">
                  <c:v>0.0</c:v>
                </c:pt>
                <c:pt idx="1">
                  <c:v>20.0</c:v>
                </c:pt>
                <c:pt idx="2">
                  <c:v>30.0</c:v>
                </c:pt>
                <c:pt idx="3">
                  <c:v>50.0</c:v>
                </c:pt>
                <c:pt idx="4">
                  <c:v>80.0</c:v>
                </c:pt>
                <c:pt idx="5">
                  <c:v>100.0</c:v>
                </c:pt>
              </c:numCache>
            </c:numRef>
          </c:xVal>
          <c:yVal>
            <c:numRef>
              <c:f>Sheet1!$A$18:$A$23</c:f>
              <c:numCache>
                <c:formatCode>General</c:formatCode>
                <c:ptCount val="6"/>
                <c:pt idx="0">
                  <c:v>0.0</c:v>
                </c:pt>
                <c:pt idx="1">
                  <c:v>20.0</c:v>
                </c:pt>
                <c:pt idx="2">
                  <c:v>30.0</c:v>
                </c:pt>
                <c:pt idx="3">
                  <c:v>50.0</c:v>
                </c:pt>
                <c:pt idx="4">
                  <c:v>80.0</c:v>
                </c:pt>
                <c:pt idx="5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931704"/>
        <c:axId val="2137934648"/>
      </c:scatterChart>
      <c:valAx>
        <c:axId val="2137931704"/>
        <c:scaling>
          <c:orientation val="minMax"/>
          <c:max val="100.0"/>
        </c:scaling>
        <c:delete val="0"/>
        <c:axPos val="b"/>
        <c:numFmt formatCode="0" sourceLinked="0"/>
        <c:majorTickMark val="out"/>
        <c:minorTickMark val="none"/>
        <c:tickLblPos val="nextTo"/>
        <c:crossAx val="2137934648"/>
        <c:crosses val="autoZero"/>
        <c:crossBetween val="midCat"/>
      </c:valAx>
      <c:valAx>
        <c:axId val="2137934648"/>
        <c:scaling>
          <c:orientation val="minMax"/>
          <c:max val="100.0"/>
        </c:scaling>
        <c:delete val="0"/>
        <c:axPos val="l"/>
        <c:numFmt formatCode="0" sourceLinked="0"/>
        <c:majorTickMark val="out"/>
        <c:minorTickMark val="none"/>
        <c:tickLblPos val="nextTo"/>
        <c:crossAx val="2137931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>
          <a:latin typeface="AvantGarde Bk BT" panose="020B0402020202020204" pitchFamily="34" charset="0"/>
        </a:defRPr>
      </a:pPr>
      <a:endParaRPr lang="nl-NL"/>
    </a:p>
  </c:txPr>
  <c:externalData r:id="rId15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654566985892"/>
          <c:y val="0.0240430951397494"/>
          <c:w val="0.630707480011831"/>
          <c:h val="0.95191380972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Lbls>
            <c:numFmt formatCode="\+#,##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Italy</c:v>
                </c:pt>
                <c:pt idx="1">
                  <c:v>Poland</c:v>
                </c:pt>
                <c:pt idx="2">
                  <c:v>Canada</c:v>
                </c:pt>
                <c:pt idx="3">
                  <c:v>Spain</c:v>
                </c:pt>
                <c:pt idx="4">
                  <c:v>Australia</c:v>
                </c:pt>
                <c:pt idx="5">
                  <c:v>US</c:v>
                </c:pt>
                <c:pt idx="6">
                  <c:v>Hungary</c:v>
                </c:pt>
                <c:pt idx="7">
                  <c:v>Belgium</c:v>
                </c:pt>
                <c:pt idx="8">
                  <c:v>France</c:v>
                </c:pt>
                <c:pt idx="9">
                  <c:v>Great Britain</c:v>
                </c:pt>
                <c:pt idx="10">
                  <c:v>Germany</c:v>
                </c:pt>
                <c:pt idx="11">
                  <c:v>Japan</c:v>
                </c:pt>
                <c:pt idx="12">
                  <c:v>South Korea</c:v>
                </c:pt>
                <c:pt idx="13">
                  <c:v>Sweden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27.21</c:v>
                </c:pt>
                <c:pt idx="1">
                  <c:v>26.5</c:v>
                </c:pt>
                <c:pt idx="2">
                  <c:v>25.19</c:v>
                </c:pt>
                <c:pt idx="3">
                  <c:v>24.85</c:v>
                </c:pt>
                <c:pt idx="4">
                  <c:v>23.12</c:v>
                </c:pt>
                <c:pt idx="5">
                  <c:v>21.94</c:v>
                </c:pt>
                <c:pt idx="6">
                  <c:v>21.9</c:v>
                </c:pt>
                <c:pt idx="7">
                  <c:v>21.66</c:v>
                </c:pt>
                <c:pt idx="8">
                  <c:v>20.05</c:v>
                </c:pt>
                <c:pt idx="9">
                  <c:v>19.55</c:v>
                </c:pt>
                <c:pt idx="10">
                  <c:v>18.85</c:v>
                </c:pt>
                <c:pt idx="11">
                  <c:v>16.34</c:v>
                </c:pt>
                <c:pt idx="12">
                  <c:v>15.88</c:v>
                </c:pt>
                <c:pt idx="13">
                  <c:v>13.99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137318744"/>
        <c:axId val="2137299800"/>
      </c:barChart>
      <c:catAx>
        <c:axId val="2137318744"/>
        <c:scaling>
          <c:orientation val="maxMin"/>
        </c:scaling>
        <c:delete val="0"/>
        <c:axPos val="l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 algn="l">
              <a:defRPr/>
            </a:pPr>
            <a:endParaRPr lang="nl-NL"/>
          </a:p>
        </c:txPr>
        <c:crossAx val="2137299800"/>
        <c:crosses val="autoZero"/>
        <c:auto val="1"/>
        <c:lblAlgn val="ctr"/>
        <c:lblOffset val="500"/>
        <c:noMultiLvlLbl val="0"/>
      </c:catAx>
      <c:valAx>
        <c:axId val="213729980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137318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vantGarde Bk BT" panose="020B0402020202020204" pitchFamily="34" charset="0"/>
        </a:defRPr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56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3"/>
            <a:ext cx="2946400" cy="4956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CCCCBB5-7A08-479A-8EB2-C09C29087CE5}" type="datetimeFigureOut">
              <a:rPr lang="en-GB" smtClean="0"/>
              <a:t>05/11/14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829"/>
            <a:ext cx="2946400" cy="4972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7829"/>
            <a:ext cx="2946400" cy="4972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5E29501-0E11-4A66-9754-176124F4537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7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56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3"/>
            <a:ext cx="2946400" cy="4956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FF5D74D-11F3-4E6B-A908-E24B34DE7E1C}" type="datetimeFigureOut">
              <a:rPr lang="en-GB" smtClean="0"/>
              <a:t>05/11/14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4716"/>
            <a:ext cx="5438775" cy="446690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829"/>
            <a:ext cx="2946400" cy="4972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7829"/>
            <a:ext cx="2946400" cy="4972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65DE95D-538A-459C-9618-86628575198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77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DE95D-538A-459C-9618-8662857519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1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30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4488" y="260648"/>
            <a:ext cx="9217024" cy="5998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4488" y="260648"/>
            <a:ext cx="9217024" cy="5998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11750" y="255742"/>
            <a:ext cx="4156075" cy="26146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9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0895" y="6454998"/>
            <a:ext cx="284529" cy="2738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vantGarde Bk BT" panose="020B04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gray">
          <a:xfrm>
            <a:off x="793602" y="6665688"/>
            <a:ext cx="610642" cy="1428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700" dirty="0" smtClean="0">
                <a:solidFill>
                  <a:schemeClr val="tx1"/>
                </a:solidFill>
              </a:rPr>
              <a:t>© Ipsos MORI</a:t>
            </a:r>
            <a:endParaRPr lang="en-US" sz="7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273049" y="6451621"/>
            <a:ext cx="332955" cy="305589"/>
            <a:chOff x="1020" y="346"/>
            <a:chExt cx="4114" cy="3756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033509" y="6373892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Source: Ipsos Global @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dvisor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8788" y="6542345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b="0" dirty="0" smtClean="0">
                <a:solidFill>
                  <a:schemeClr val="accent4"/>
                </a:solidFill>
                <a:latin typeface="AvantGarde Bd BT" panose="020B0802020202020204" pitchFamily="34" charset="0"/>
              </a:rPr>
              <a:t>PERILS OF PERCEPTION</a:t>
            </a:r>
            <a:endParaRPr lang="en-GB" sz="1050" b="0" dirty="0">
              <a:solidFill>
                <a:schemeClr val="accent4"/>
              </a:solidFill>
              <a:latin typeface="AvantGarde Bd BT" panose="020B08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4581" y="6464308"/>
            <a:ext cx="441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0" dirty="0" smtClean="0">
                <a:solidFill>
                  <a:schemeClr val="bg1"/>
                </a:solidFill>
                <a:latin typeface="AvantGarde Bk BT" panose="020B0402020202020204" pitchFamily="34" charset="0"/>
              </a:rPr>
              <a:t> </a:t>
            </a:r>
            <a:fld id="{5C09AD87-1ADC-413A-B8E6-52B74DB6C4EE}" type="slidenum">
              <a:rPr lang="en-GB" sz="1000" b="0" smtClean="0">
                <a:solidFill>
                  <a:schemeClr val="bg1"/>
                </a:solidFill>
                <a:latin typeface="AvantGarde Bk BT" panose="020B0402020202020204" pitchFamily="34" charset="0"/>
              </a:rPr>
              <a:pPr algn="ctr"/>
              <a:t>‹nr.›</a:t>
            </a:fld>
            <a:endParaRPr lang="en-GB" sz="1000" b="0" dirty="0">
              <a:solidFill>
                <a:schemeClr val="bg1"/>
              </a:solidFill>
              <a:latin typeface="AvantGarde Bk BT" panose="020B0402020202020204" pitchFamily="34" charset="0"/>
            </a:endParaRPr>
          </a:p>
        </p:txBody>
      </p:sp>
      <p:pic>
        <p:nvPicPr>
          <p:cNvPr id="1026" name="Picture 2" descr="R:\Graphics team\Work_2014\LOGOS_HiRes\SRI\Ipsos PA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4" y="6457837"/>
            <a:ext cx="1725256" cy="2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8.emf"/><Relationship Id="rId13" Type="http://schemas.openxmlformats.org/officeDocument/2006/relationships/image" Target="../media/image6.emf"/><Relationship Id="rId14" Type="http://schemas.openxmlformats.org/officeDocument/2006/relationships/image" Target="../media/image9.emf"/><Relationship Id="rId15" Type="http://schemas.openxmlformats.org/officeDocument/2006/relationships/image" Target="../media/image7.emf"/><Relationship Id="rId16" Type="http://schemas.openxmlformats.org/officeDocument/2006/relationships/image" Target="../media/image14.emf"/><Relationship Id="rId17" Type="http://schemas.openxmlformats.org/officeDocument/2006/relationships/image" Target="../media/image18.emf"/><Relationship Id="rId18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5.xml"/><Relationship Id="rId4" Type="http://schemas.openxmlformats.org/officeDocument/2006/relationships/image" Target="../media/image10.emf"/><Relationship Id="rId5" Type="http://schemas.openxmlformats.org/officeDocument/2006/relationships/image" Target="../media/image13.emf"/><Relationship Id="rId6" Type="http://schemas.openxmlformats.org/officeDocument/2006/relationships/image" Target="../media/image17.emf"/><Relationship Id="rId7" Type="http://schemas.openxmlformats.org/officeDocument/2006/relationships/image" Target="../media/image5.emf"/><Relationship Id="rId8" Type="http://schemas.openxmlformats.org/officeDocument/2006/relationships/image" Target="../media/image12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image" Target="../media/image9.emf"/><Relationship Id="rId13" Type="http://schemas.openxmlformats.org/officeDocument/2006/relationships/image" Target="../media/image7.emf"/><Relationship Id="rId14" Type="http://schemas.openxmlformats.org/officeDocument/2006/relationships/image" Target="../media/image14.emf"/><Relationship Id="rId15" Type="http://schemas.openxmlformats.org/officeDocument/2006/relationships/image" Target="../media/image18.emf"/><Relationship Id="rId16" Type="http://schemas.openxmlformats.org/officeDocument/2006/relationships/image" Target="../media/image11.emf"/><Relationship Id="rId17" Type="http://schemas.openxmlformats.org/officeDocument/2006/relationships/image" Target="../media/image8.emf"/><Relationship Id="rId18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7.xml"/><Relationship Id="rId4" Type="http://schemas.openxmlformats.org/officeDocument/2006/relationships/image" Target="../media/image10.emf"/><Relationship Id="rId5" Type="http://schemas.openxmlformats.org/officeDocument/2006/relationships/image" Target="../media/image13.emf"/><Relationship Id="rId6" Type="http://schemas.openxmlformats.org/officeDocument/2006/relationships/image" Target="../media/image17.emf"/><Relationship Id="rId7" Type="http://schemas.openxmlformats.org/officeDocument/2006/relationships/image" Target="../media/image5.emf"/><Relationship Id="rId8" Type="http://schemas.openxmlformats.org/officeDocument/2006/relationships/image" Target="../media/image12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3.emf"/><Relationship Id="rId13" Type="http://schemas.openxmlformats.org/officeDocument/2006/relationships/image" Target="../media/image10.emf"/><Relationship Id="rId14" Type="http://schemas.openxmlformats.org/officeDocument/2006/relationships/image" Target="../media/image9.emf"/><Relationship Id="rId15" Type="http://schemas.openxmlformats.org/officeDocument/2006/relationships/image" Target="../media/image17.emf"/><Relationship Id="rId16" Type="http://schemas.openxmlformats.org/officeDocument/2006/relationships/image" Target="../media/image7.emf"/><Relationship Id="rId17" Type="http://schemas.openxmlformats.org/officeDocument/2006/relationships/image" Target="../media/image18.emf"/><Relationship Id="rId18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9.xml"/><Relationship Id="rId4" Type="http://schemas.openxmlformats.org/officeDocument/2006/relationships/image" Target="../media/image11.emf"/><Relationship Id="rId5" Type="http://schemas.openxmlformats.org/officeDocument/2006/relationships/image" Target="../media/image8.emf"/><Relationship Id="rId6" Type="http://schemas.openxmlformats.org/officeDocument/2006/relationships/image" Target="../media/image6.emf"/><Relationship Id="rId7" Type="http://schemas.openxmlformats.org/officeDocument/2006/relationships/image" Target="../media/image12.emf"/><Relationship Id="rId8" Type="http://schemas.openxmlformats.org/officeDocument/2006/relationships/image" Target="../media/image14.emf"/><Relationship Id="rId9" Type="http://schemas.openxmlformats.org/officeDocument/2006/relationships/image" Target="../media/image5.emf"/><Relationship Id="rId10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10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1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3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emf"/><Relationship Id="rId16" Type="http://schemas.openxmlformats.org/officeDocument/2006/relationships/image" Target="../media/image16.emf"/><Relationship Id="rId17" Type="http://schemas.openxmlformats.org/officeDocument/2006/relationships/image" Target="../media/image17.emf"/><Relationship Id="rId18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emf"/><Relationship Id="rId4" Type="http://schemas.openxmlformats.org/officeDocument/2006/relationships/chart" Target="../charts/chart15.xml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7.emf"/><Relationship Id="rId13" Type="http://schemas.openxmlformats.org/officeDocument/2006/relationships/image" Target="../media/image14.emf"/><Relationship Id="rId14" Type="http://schemas.openxmlformats.org/officeDocument/2006/relationships/image" Target="../media/image18.emf"/><Relationship Id="rId15" Type="http://schemas.openxmlformats.org/officeDocument/2006/relationships/image" Target="../media/image11.emf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emf"/><Relationship Id="rId4" Type="http://schemas.openxmlformats.org/officeDocument/2006/relationships/image" Target="../media/image13.emf"/><Relationship Id="rId5" Type="http://schemas.openxmlformats.org/officeDocument/2006/relationships/image" Target="../media/image17.emf"/><Relationship Id="rId6" Type="http://schemas.openxmlformats.org/officeDocument/2006/relationships/image" Target="../media/image5.emf"/><Relationship Id="rId7" Type="http://schemas.openxmlformats.org/officeDocument/2006/relationships/image" Target="../media/image12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chart" Target="../charts/chart19.xml"/><Relationship Id="rId5" Type="http://schemas.openxmlformats.org/officeDocument/2006/relationships/image" Target="../media/image28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1.wdp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hyperlink" Target="mailto:bobby.duffy@ipsos.com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1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78" y="476672"/>
            <a:ext cx="954899" cy="864096"/>
          </a:xfrm>
          <a:prstGeom prst="rect">
            <a:avLst/>
          </a:prstGeom>
        </p:spPr>
      </p:pic>
      <p:pic>
        <p:nvPicPr>
          <p:cNvPr id="10" name="Picture 9" descr="header_v2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1099014"/>
            <a:ext cx="5904656" cy="3338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12" y="4771017"/>
            <a:ext cx="87849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bg1"/>
                </a:solidFill>
                <a:latin typeface="Avant Garde Medium BT"/>
                <a:cs typeface="Avant Garde Medium BT"/>
              </a:rPr>
              <a:t>Perils of Perception</a:t>
            </a:r>
          </a:p>
          <a:p>
            <a:pPr algn="ctr"/>
            <a:r>
              <a:rPr lang="en-GB" sz="3400" dirty="0" smtClean="0">
                <a:solidFill>
                  <a:schemeClr val="bg1"/>
                </a:solidFill>
                <a:latin typeface="Avant Garde Medium BT"/>
                <a:cs typeface="Avant Garde Medium BT"/>
              </a:rPr>
              <a:t>A FOURTEEN COUNTRY STUDY</a:t>
            </a:r>
            <a:endParaRPr lang="en-GB" sz="3400" dirty="0">
              <a:solidFill>
                <a:schemeClr val="bg1"/>
              </a:solidFill>
              <a:latin typeface="Avant Garde Medium BT"/>
              <a:cs typeface="Avant Garde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368588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139" name="Rectangle 138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41" name="Straight Connector 140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42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44" name="Straight Connector 143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39522"/>
              </p:ext>
            </p:extLst>
          </p:nvPr>
        </p:nvGraphicFramePr>
        <p:xfrm>
          <a:off x="8141826" y="484094"/>
          <a:ext cx="1526744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372"/>
                <a:gridCol w="763372"/>
              </a:tblGrid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31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8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29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6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20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18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21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5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20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4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15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1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16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2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19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6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17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5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7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0.1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5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0.4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5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0.1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4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vantGarde Bk BT" panose="020B0402020202020204" pitchFamily="34" charset="0"/>
                        </a:rPr>
                        <a:t>0.1</a:t>
                      </a:r>
                      <a:endParaRPr lang="en-GB" sz="1400" dirty="0"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8121351" y="1"/>
            <a:ext cx="1547218" cy="5802742"/>
            <a:chOff x="8121351" y="1"/>
            <a:chExt cx="1547218" cy="5802742"/>
          </a:xfrm>
        </p:grpSpPr>
        <p:sp>
          <p:nvSpPr>
            <p:cNvPr id="78" name="Rectangle 77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 bwMode="gray">
            <a:xfrm>
              <a:off x="8141826" y="131380"/>
              <a:ext cx="792162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80" name="TextBox 79"/>
            <p:cNvSpPr txBox="1"/>
            <p:nvPr/>
          </p:nvSpPr>
          <p:spPr bwMode="gray">
            <a:xfrm>
              <a:off x="8876407" y="289387"/>
              <a:ext cx="792162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84" name="Straight Connector 83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63710909"/>
              </p:ext>
            </p:extLst>
          </p:nvPr>
        </p:nvGraphicFramePr>
        <p:xfrm>
          <a:off x="3621843" y="344245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35920"/>
              </p:ext>
            </p:extLst>
          </p:nvPr>
        </p:nvGraphicFramePr>
        <p:xfrm>
          <a:off x="3612254" y="477892"/>
          <a:ext cx="2221880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880"/>
              </a:tblGrid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Belgium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Great Britain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Poland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08" y="1801488"/>
            <a:ext cx="278052" cy="2701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1" y="987223"/>
            <a:ext cx="270886" cy="2718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1" y="1395213"/>
            <a:ext cx="270886" cy="2701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1" y="580948"/>
            <a:ext cx="270886" cy="2701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1" y="3832863"/>
            <a:ext cx="270886" cy="27015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31" y="4647700"/>
            <a:ext cx="272606" cy="2701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94" y="2614038"/>
            <a:ext cx="268880" cy="2701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94" y="5867948"/>
            <a:ext cx="268880" cy="27187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1" y="5053975"/>
            <a:ext cx="270886" cy="2698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1" y="5459964"/>
            <a:ext cx="270886" cy="27187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31" y="3426588"/>
            <a:ext cx="272606" cy="27015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01" y="4239138"/>
            <a:ext cx="273466" cy="27244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31" y="2207763"/>
            <a:ext cx="272606" cy="270156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15" y="3018965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 bwMode="gray">
          <a:xfrm>
            <a:off x="5085272" y="289387"/>
            <a:ext cx="1595919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137" name="TextBox 136"/>
          <p:cNvSpPr txBox="1"/>
          <p:nvPr/>
        </p:nvSpPr>
        <p:spPr bwMode="gray">
          <a:xfrm>
            <a:off x="3129808" y="289387"/>
            <a:ext cx="1751184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-6777" y="2738116"/>
            <a:ext cx="2688332" cy="343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1" y="188640"/>
            <a:ext cx="2304256" cy="134189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8962" y="1738984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how many do you think are Muslim?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8962" y="3717032"/>
            <a:ext cx="2427774" cy="13643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People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in a number of countries massively overestimate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the proportion of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Muslims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635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559"/>
          <p:cNvSpPr txBox="1"/>
          <p:nvPr/>
        </p:nvSpPr>
        <p:spPr>
          <a:xfrm rot="16200000">
            <a:off x="-1130834" y="3787743"/>
            <a:ext cx="3143919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accent4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Average guess </a:t>
            </a:r>
            <a:r>
              <a:rPr lang="en-GB" dirty="0" smtClean="0">
                <a:solidFill>
                  <a:schemeClr val="bg1"/>
                </a:solidFill>
              </a:rPr>
              <a:t>%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1064568" y="5907853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accent4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% Muslims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70398"/>
              </p:ext>
            </p:extLst>
          </p:nvPr>
        </p:nvGraphicFramePr>
        <p:xfrm>
          <a:off x="776288" y="2205037"/>
          <a:ext cx="9001248" cy="367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2436" y="726528"/>
            <a:ext cx="6436748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en-GB" sz="1400" dirty="0" err="1">
                <a:solidFill>
                  <a:schemeClr val="bg2"/>
                </a:solidFill>
              </a:rPr>
              <a:t>Lorem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ipsum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sit </a:t>
            </a:r>
            <a:r>
              <a:rPr lang="en-GB" sz="1400" dirty="0" err="1">
                <a:solidFill>
                  <a:schemeClr val="bg2"/>
                </a:solidFill>
              </a:rPr>
              <a:t>amet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consectetur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adipiscing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elit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sed</a:t>
            </a:r>
            <a:r>
              <a:rPr lang="en-GB" sz="1400" dirty="0">
                <a:solidFill>
                  <a:schemeClr val="bg2"/>
                </a:solidFill>
              </a:rPr>
              <a:t> do </a:t>
            </a:r>
            <a:r>
              <a:rPr lang="en-GB" sz="1400" dirty="0" err="1">
                <a:solidFill>
                  <a:schemeClr val="bg2"/>
                </a:solidFill>
              </a:rPr>
              <a:t>eiusmod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tempor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incididunt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labore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magna </a:t>
            </a:r>
            <a:r>
              <a:rPr lang="en-GB" sz="1400" dirty="0" err="1">
                <a:solidFill>
                  <a:schemeClr val="bg2"/>
                </a:solidFill>
              </a:rPr>
              <a:t>aliqua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enim</a:t>
            </a:r>
            <a:r>
              <a:rPr lang="en-GB" sz="1400" dirty="0">
                <a:solidFill>
                  <a:schemeClr val="bg2"/>
                </a:solidFill>
              </a:rPr>
              <a:t> ad minim </a:t>
            </a:r>
            <a:r>
              <a:rPr lang="en-GB" sz="1400" dirty="0" err="1">
                <a:solidFill>
                  <a:schemeClr val="bg2"/>
                </a:solidFill>
              </a:rPr>
              <a:t>veniam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quis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nostrud</a:t>
            </a:r>
            <a:r>
              <a:rPr lang="en-GB" sz="1400" dirty="0">
                <a:solidFill>
                  <a:schemeClr val="bg2"/>
                </a:solidFill>
              </a:rPr>
              <a:t> exercitation </a:t>
            </a:r>
            <a:r>
              <a:rPr lang="en-GB" sz="1400" dirty="0" err="1">
                <a:solidFill>
                  <a:schemeClr val="bg2"/>
                </a:solidFill>
              </a:rPr>
              <a:t>ullamco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laboris</a:t>
            </a:r>
            <a:r>
              <a:rPr lang="en-GB" sz="1400" dirty="0">
                <a:solidFill>
                  <a:schemeClr val="bg2"/>
                </a:solidFill>
              </a:rPr>
              <a:t> nisi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aliquip</a:t>
            </a:r>
            <a:r>
              <a:rPr lang="en-GB" sz="1400" dirty="0">
                <a:solidFill>
                  <a:schemeClr val="bg2"/>
                </a:solidFill>
              </a:rPr>
              <a:t> ex </a:t>
            </a:r>
            <a:r>
              <a:rPr lang="en-GB" sz="1400" dirty="0" err="1">
                <a:solidFill>
                  <a:schemeClr val="bg2"/>
                </a:solidFill>
              </a:rPr>
              <a:t>ea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commodo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consequat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Duis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irure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reprehenderit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voluptate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velit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esse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cillum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eu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fugiat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nulla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pariatur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6" y="282806"/>
            <a:ext cx="2304256" cy="13418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25226" y="548680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how many do you think are Muslim?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1032" y="260648"/>
            <a:ext cx="4384712" cy="136434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People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in a number of countries massively overestimate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the proportion of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Muslims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5288" y="3591307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1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1286130" y="2348880"/>
            <a:ext cx="733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Perceptions</a:t>
            </a:r>
            <a:endParaRPr lang="en-GB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60512" y="692696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OUT OF EVERY 100 PEOPLE HOW MANY DO YOU THINK ARE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CHRISTIAN?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82" y="2996952"/>
            <a:ext cx="4895097" cy="29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36641624"/>
              </p:ext>
            </p:extLst>
          </p:nvPr>
        </p:nvGraphicFramePr>
        <p:xfrm>
          <a:off x="3177145" y="359551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6" name="Group 225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27" name="Rectangle 26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55" name="Straight Connector 54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97444"/>
              </p:ext>
            </p:extLst>
          </p:nvPr>
        </p:nvGraphicFramePr>
        <p:xfrm>
          <a:off x="3475833" y="557404"/>
          <a:ext cx="2221880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880"/>
              </a:tblGrid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South Korea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Japan</a:t>
                      </a: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Hungary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Germany</a:t>
                      </a:r>
                      <a:endParaRPr lang="en-GB" sz="1600" b="1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Italy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France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Spain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Poland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Australia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Belgium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Sweden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Great Britain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Canada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  <a:tr h="409221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vantGarde Bk BT" panose="020B0402020202020204" pitchFamily="34" charset="0"/>
                        </a:rPr>
                        <a:t>US</a:t>
                      </a:r>
                      <a:endParaRPr lang="en-GB" sz="1600" dirty="0">
                        <a:latin typeface="AvantGarde Bk BT" panose="020B04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57821"/>
              </p:ext>
            </p:extLst>
          </p:nvPr>
        </p:nvGraphicFramePr>
        <p:xfrm>
          <a:off x="8141826" y="484094"/>
          <a:ext cx="1520668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0334"/>
                <a:gridCol w="760334"/>
              </a:tblGrid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42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29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12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62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53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58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58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83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49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63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62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77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79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94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45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61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46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64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48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67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39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59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49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69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56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</a:rPr>
                        <a:t>78</a:t>
                      </a:r>
                      <a:endParaRPr lang="en-GB" sz="14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5-Point Star 13"/>
          <p:cNvSpPr/>
          <p:nvPr/>
        </p:nvSpPr>
        <p:spPr>
          <a:xfrm>
            <a:off x="4507305" y="1832184"/>
            <a:ext cx="221141" cy="22114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 bwMode="gray">
          <a:xfrm>
            <a:off x="3130067" y="289387"/>
            <a:ext cx="1822933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64" y="3845302"/>
            <a:ext cx="278052" cy="270156"/>
          </a:xfrm>
          <a:prstGeom prst="rect">
            <a:avLst/>
          </a:prstGeom>
          <a:effectLst/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47" y="4252484"/>
            <a:ext cx="270886" cy="271871"/>
          </a:xfrm>
          <a:prstGeom prst="rect">
            <a:avLst/>
          </a:prstGeom>
          <a:effectLst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47" y="5478032"/>
            <a:ext cx="270886" cy="270156"/>
          </a:xfrm>
          <a:prstGeom prst="rect">
            <a:avLst/>
          </a:prstGeom>
          <a:effec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47" y="2622041"/>
            <a:ext cx="270886" cy="270156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47" y="1807677"/>
            <a:ext cx="270886" cy="270156"/>
          </a:xfrm>
          <a:prstGeom prst="rect">
            <a:avLst/>
          </a:prstGeom>
          <a:effectLst/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7" y="1400495"/>
            <a:ext cx="272606" cy="270156"/>
          </a:xfrm>
          <a:prstGeom prst="rect">
            <a:avLst/>
          </a:prstGeom>
          <a:effectLst/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50" y="2214859"/>
            <a:ext cx="268880" cy="270156"/>
          </a:xfrm>
          <a:prstGeom prst="rect">
            <a:avLst/>
          </a:prstGeom>
          <a:effectLst/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47" y="3436405"/>
            <a:ext cx="270886" cy="271871"/>
          </a:xfrm>
          <a:prstGeom prst="rect">
            <a:avLst/>
          </a:prstGeom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7" y="3029223"/>
            <a:ext cx="272606" cy="270156"/>
          </a:xfrm>
          <a:prstGeom prst="rect">
            <a:avLst/>
          </a:prstGeom>
          <a:effectLst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57" y="4661381"/>
            <a:ext cx="273466" cy="272443"/>
          </a:xfrm>
          <a:prstGeom prst="rect">
            <a:avLst/>
          </a:prstGeom>
          <a:effectLst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7" y="5070850"/>
            <a:ext cx="272606" cy="270156"/>
          </a:xfrm>
          <a:prstGeom prst="rect">
            <a:avLst/>
          </a:prstGeom>
          <a:effectLst/>
        </p:spPr>
      </p:pic>
      <p:grpSp>
        <p:nvGrpSpPr>
          <p:cNvPr id="83" name="Group 82"/>
          <p:cNvGrpSpPr/>
          <p:nvPr/>
        </p:nvGrpSpPr>
        <p:grpSpPr>
          <a:xfrm>
            <a:off x="8121351" y="1"/>
            <a:ext cx="1567766" cy="5802742"/>
            <a:chOff x="8121351" y="1"/>
            <a:chExt cx="1567766" cy="5802742"/>
          </a:xfrm>
        </p:grpSpPr>
        <p:sp>
          <p:nvSpPr>
            <p:cNvPr id="84" name="Rectangle 83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/>
            <p:cNvSpPr txBox="1"/>
            <p:nvPr/>
          </p:nvSpPr>
          <p:spPr bwMode="gray">
            <a:xfrm>
              <a:off x="8141826" y="131380"/>
              <a:ext cx="66244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86" name="TextBox 85"/>
            <p:cNvSpPr txBox="1"/>
            <p:nvPr/>
          </p:nvSpPr>
          <p:spPr bwMode="gray">
            <a:xfrm>
              <a:off x="8896955" y="289387"/>
              <a:ext cx="792162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90" name="Straight Connector 89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45" y="5874072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TextBox 103"/>
          <p:cNvSpPr txBox="1"/>
          <p:nvPr/>
        </p:nvSpPr>
        <p:spPr bwMode="gray">
          <a:xfrm>
            <a:off x="4873465" y="289387"/>
            <a:ext cx="1142848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LOW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105" name="TextBox 104"/>
          <p:cNvSpPr txBox="1"/>
          <p:nvPr/>
        </p:nvSpPr>
        <p:spPr bwMode="gray">
          <a:xfrm>
            <a:off x="6261595" y="289387"/>
            <a:ext cx="936278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48491" y="257005"/>
            <a:ext cx="0" cy="171400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7" name="Picture 2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76" y="1000397"/>
            <a:ext cx="267029" cy="27000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82" y="591234"/>
            <a:ext cx="271016" cy="2700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-6777" y="2738116"/>
            <a:ext cx="2688332" cy="343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1" y="159286"/>
            <a:ext cx="2447549" cy="146951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51212" y="1810992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how many do you think are Christian?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456" y="3899224"/>
            <a:ext cx="2681556" cy="11139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+mj-lt"/>
              </a:rPr>
              <a:t>In contrast to the Muslim question, majority-Christian countries tend to underestimate how many people count themselves as Christian. </a:t>
            </a:r>
          </a:p>
        </p:txBody>
      </p:sp>
    </p:spTree>
    <p:extLst>
      <p:ext uri="{BB962C8B-B14F-4D97-AF65-F5344CB8AC3E}">
        <p14:creationId xmlns:p14="http://schemas.microsoft.com/office/powerpoint/2010/main" val="397537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265373"/>
              </p:ext>
            </p:extLst>
          </p:nvPr>
        </p:nvGraphicFramePr>
        <p:xfrm>
          <a:off x="776288" y="2276873"/>
          <a:ext cx="91297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" name="TextBox 562"/>
          <p:cNvSpPr txBox="1"/>
          <p:nvPr/>
        </p:nvSpPr>
        <p:spPr>
          <a:xfrm rot="16200000">
            <a:off x="-1136955" y="3787744"/>
            <a:ext cx="314392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GB" sz="1400" dirty="0" smtClean="0">
                <a:solidFill>
                  <a:schemeClr val="bg1"/>
                </a:solidFill>
                <a:latin typeface="AvantGarde Bk BT" panose="020B0402020202020204" pitchFamily="34" charset="0"/>
              </a:rPr>
              <a:t>Average guess %</a:t>
            </a:r>
          </a:p>
        </p:txBody>
      </p:sp>
      <p:sp>
        <p:nvSpPr>
          <p:cNvPr id="564" name="TextBox 563"/>
          <p:cNvSpPr txBox="1"/>
          <p:nvPr/>
        </p:nvSpPr>
        <p:spPr>
          <a:xfrm>
            <a:off x="1064568" y="5907047"/>
            <a:ext cx="8568952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GB" sz="1400" dirty="0" smtClean="0">
                <a:solidFill>
                  <a:schemeClr val="bg1"/>
                </a:solidFill>
                <a:latin typeface="AvantGarde Bk BT" panose="020B0402020202020204" pitchFamily="34" charset="0"/>
              </a:rPr>
              <a:t>% Christians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2436" y="726528"/>
            <a:ext cx="6436748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en-GB" sz="1400" dirty="0" err="1">
                <a:solidFill>
                  <a:schemeClr val="bg2"/>
                </a:solidFill>
              </a:rPr>
              <a:t>Lorem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ipsum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sit </a:t>
            </a:r>
            <a:r>
              <a:rPr lang="en-GB" sz="1400" dirty="0" err="1">
                <a:solidFill>
                  <a:schemeClr val="bg2"/>
                </a:solidFill>
              </a:rPr>
              <a:t>amet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consectetur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adipiscing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elit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sed</a:t>
            </a:r>
            <a:r>
              <a:rPr lang="en-GB" sz="1400" dirty="0">
                <a:solidFill>
                  <a:schemeClr val="bg2"/>
                </a:solidFill>
              </a:rPr>
              <a:t> do </a:t>
            </a:r>
            <a:r>
              <a:rPr lang="en-GB" sz="1400" dirty="0" err="1">
                <a:solidFill>
                  <a:schemeClr val="bg2"/>
                </a:solidFill>
              </a:rPr>
              <a:t>eiusmod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tempor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incididunt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labore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magna </a:t>
            </a:r>
            <a:r>
              <a:rPr lang="en-GB" sz="1400" dirty="0" err="1">
                <a:solidFill>
                  <a:schemeClr val="bg2"/>
                </a:solidFill>
              </a:rPr>
              <a:t>aliqua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enim</a:t>
            </a:r>
            <a:r>
              <a:rPr lang="en-GB" sz="1400" dirty="0">
                <a:solidFill>
                  <a:schemeClr val="bg2"/>
                </a:solidFill>
              </a:rPr>
              <a:t> ad minim </a:t>
            </a:r>
            <a:r>
              <a:rPr lang="en-GB" sz="1400" dirty="0" err="1">
                <a:solidFill>
                  <a:schemeClr val="bg2"/>
                </a:solidFill>
              </a:rPr>
              <a:t>veniam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quis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nostrud</a:t>
            </a:r>
            <a:r>
              <a:rPr lang="en-GB" sz="1400" dirty="0">
                <a:solidFill>
                  <a:schemeClr val="bg2"/>
                </a:solidFill>
              </a:rPr>
              <a:t> exercitation </a:t>
            </a:r>
            <a:r>
              <a:rPr lang="en-GB" sz="1400" dirty="0" err="1">
                <a:solidFill>
                  <a:schemeClr val="bg2"/>
                </a:solidFill>
              </a:rPr>
              <a:t>ullamco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laboris</a:t>
            </a:r>
            <a:r>
              <a:rPr lang="en-GB" sz="1400" dirty="0">
                <a:solidFill>
                  <a:schemeClr val="bg2"/>
                </a:solidFill>
              </a:rPr>
              <a:t> nisi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aliquip</a:t>
            </a:r>
            <a:r>
              <a:rPr lang="en-GB" sz="1400" dirty="0">
                <a:solidFill>
                  <a:schemeClr val="bg2"/>
                </a:solidFill>
              </a:rPr>
              <a:t> ex </a:t>
            </a:r>
            <a:r>
              <a:rPr lang="en-GB" sz="1400" dirty="0" err="1">
                <a:solidFill>
                  <a:schemeClr val="bg2"/>
                </a:solidFill>
              </a:rPr>
              <a:t>ea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commodo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consequat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Duis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irure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reprehenderit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voluptate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velit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esse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cillum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eu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fugiat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nulla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pariatur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32656"/>
            <a:ext cx="2247751" cy="12974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04728" y="565596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how many do you think are Christian?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4553" y="370832"/>
            <a:ext cx="4600975" cy="11139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+mj-lt"/>
              </a:rPr>
              <a:t>In contrast to the Muslim question, majority-Christian countries tend to underestimate how many people count themselves as Christian.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5288" y="3663315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1286130" y="2348880"/>
            <a:ext cx="733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Perceptions</a:t>
            </a:r>
            <a:endParaRPr lang="en-GB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60512" y="692696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OUT OF EVERY 100 PEOPLE HOW MANY DO YOU THINK ARE </a:t>
            </a:r>
            <a:b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</a:b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OVER 65?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33" y="2996952"/>
            <a:ext cx="5051045" cy="29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125" name="Rectangle 124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27" name="Straight Connector 126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 128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99703"/>
              </p:ext>
            </p:extLst>
          </p:nvPr>
        </p:nvGraphicFramePr>
        <p:xfrm>
          <a:off x="8121352" y="484094"/>
          <a:ext cx="1547218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3609"/>
                <a:gridCol w="773609"/>
              </a:tblGrid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62706448"/>
              </p:ext>
            </p:extLst>
          </p:nvPr>
        </p:nvGraphicFramePr>
        <p:xfrm>
          <a:off x="3606063" y="344245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67864"/>
              </p:ext>
            </p:extLst>
          </p:nvPr>
        </p:nvGraphicFramePr>
        <p:xfrm>
          <a:off x="3583418" y="475625"/>
          <a:ext cx="1417418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418"/>
              </a:tblGrid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Poland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Belgium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Great Britain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82" y="5056018"/>
            <a:ext cx="268880" cy="27187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9" y="5464153"/>
            <a:ext cx="270886" cy="26987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9" y="988398"/>
            <a:ext cx="270886" cy="27187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9" y="4649599"/>
            <a:ext cx="270886" cy="27015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19" y="4243180"/>
            <a:ext cx="272606" cy="2701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9" y="3836761"/>
            <a:ext cx="270886" cy="27015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82" y="581979"/>
            <a:ext cx="268880" cy="2701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19" y="3022208"/>
            <a:ext cx="272606" cy="27015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9" y="3428627"/>
            <a:ext cx="270886" cy="27187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96" y="2209370"/>
            <a:ext cx="278052" cy="2701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19" y="1802951"/>
            <a:ext cx="272606" cy="27015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9" y="1396532"/>
            <a:ext cx="270886" cy="2701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89" y="5870282"/>
            <a:ext cx="273466" cy="272443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77" y="2609703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8121351" y="1"/>
            <a:ext cx="1547218" cy="5802742"/>
            <a:chOff x="8121351" y="1"/>
            <a:chExt cx="1547218" cy="5802742"/>
          </a:xfrm>
        </p:grpSpPr>
        <p:sp>
          <p:nvSpPr>
            <p:cNvPr id="64" name="Rectangle 63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 bwMode="gray">
            <a:xfrm>
              <a:off x="8141826" y="131380"/>
              <a:ext cx="66244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69" name="TextBox 68"/>
            <p:cNvSpPr txBox="1"/>
            <p:nvPr/>
          </p:nvSpPr>
          <p:spPr bwMode="gray">
            <a:xfrm>
              <a:off x="8979571" y="279113"/>
              <a:ext cx="688998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73" name="Straight Connector 72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 bwMode="gray">
          <a:xfrm>
            <a:off x="3129808" y="289387"/>
            <a:ext cx="1679176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123" name="TextBox 122"/>
          <p:cNvSpPr txBox="1"/>
          <p:nvPr/>
        </p:nvSpPr>
        <p:spPr bwMode="gray">
          <a:xfrm>
            <a:off x="5074762" y="289387"/>
            <a:ext cx="1595919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-6777" y="2738116"/>
            <a:ext cx="2688332" cy="343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6" y="301299"/>
            <a:ext cx="2061038" cy="118348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51212" y="1738984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how many do you think are over 65?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777" y="4076800"/>
            <a:ext cx="2688332" cy="136842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All countries hugely overestimate the proportion of their population aged 65+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44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559"/>
          <p:cNvSpPr txBox="1"/>
          <p:nvPr/>
        </p:nvSpPr>
        <p:spPr>
          <a:xfrm rot="16200000">
            <a:off x="-1105946" y="3751739"/>
            <a:ext cx="3071912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guess 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561" name="TextBox 560"/>
          <p:cNvSpPr txBox="1"/>
          <p:nvPr/>
        </p:nvSpPr>
        <p:spPr>
          <a:xfrm>
            <a:off x="1064568" y="5922254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% Over 65</a:t>
            </a:r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389661"/>
              </p:ext>
            </p:extLst>
          </p:nvPr>
        </p:nvGraphicFramePr>
        <p:xfrm>
          <a:off x="776288" y="2204863"/>
          <a:ext cx="9052619" cy="360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52414" y="2996952"/>
            <a:ext cx="544732" cy="553243"/>
            <a:chOff x="1640566" y="3629759"/>
            <a:chExt cx="544732" cy="5532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4633">
              <a:off x="1861847" y="3658622"/>
              <a:ext cx="289049" cy="280841"/>
            </a:xfrm>
            <a:prstGeom prst="rect">
              <a:avLst/>
            </a:prstGeom>
          </p:spPr>
        </p:pic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640566" y="3629759"/>
              <a:ext cx="544732" cy="553243"/>
              <a:chOff x="1784350" y="4652963"/>
              <a:chExt cx="812800" cy="825500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16" name="Freeform 26"/>
              <p:cNvSpPr>
                <a:spLocks noEditPoints="1"/>
              </p:cNvSpPr>
              <p:nvPr/>
            </p:nvSpPr>
            <p:spPr bwMode="auto">
              <a:xfrm>
                <a:off x="2082800" y="4652963"/>
                <a:ext cx="514350" cy="539750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32" y="2"/>
                  </a:cxn>
                  <a:cxn ang="0">
                    <a:pos x="102" y="12"/>
                  </a:cxn>
                  <a:cxn ang="0">
                    <a:pos x="74" y="26"/>
                  </a:cxn>
                  <a:cxn ang="0">
                    <a:pos x="50" y="46"/>
                  </a:cxn>
                  <a:cxn ang="0">
                    <a:pos x="32" y="70"/>
                  </a:cxn>
                  <a:cxn ang="0">
                    <a:pos x="16" y="96"/>
                  </a:cxn>
                  <a:cxn ang="0">
                    <a:pos x="8" y="126"/>
                  </a:cxn>
                  <a:cxn ang="0">
                    <a:pos x="4" y="158"/>
                  </a:cxn>
                  <a:cxn ang="0">
                    <a:pos x="4" y="174"/>
                  </a:cxn>
                  <a:cxn ang="0">
                    <a:pos x="10" y="202"/>
                  </a:cxn>
                  <a:cxn ang="0">
                    <a:pos x="20" y="228"/>
                  </a:cxn>
                  <a:cxn ang="0">
                    <a:pos x="42" y="262"/>
                  </a:cxn>
                  <a:cxn ang="0">
                    <a:pos x="36" y="340"/>
                  </a:cxn>
                  <a:cxn ang="0">
                    <a:pos x="82" y="294"/>
                  </a:cxn>
                  <a:cxn ang="0">
                    <a:pos x="120" y="312"/>
                  </a:cxn>
                  <a:cxn ang="0">
                    <a:pos x="164" y="318"/>
                  </a:cxn>
                  <a:cxn ang="0">
                    <a:pos x="180" y="318"/>
                  </a:cxn>
                  <a:cxn ang="0">
                    <a:pos x="212" y="310"/>
                  </a:cxn>
                  <a:cxn ang="0">
                    <a:pos x="240" y="298"/>
                  </a:cxn>
                  <a:cxn ang="0">
                    <a:pos x="266" y="282"/>
                  </a:cxn>
                  <a:cxn ang="0">
                    <a:pos x="288" y="260"/>
                  </a:cxn>
                  <a:cxn ang="0">
                    <a:pos x="304" y="234"/>
                  </a:cxn>
                  <a:cxn ang="0">
                    <a:pos x="316" y="206"/>
                  </a:cxn>
                  <a:cxn ang="0">
                    <a:pos x="322" y="174"/>
                  </a:cxn>
                  <a:cxn ang="0">
                    <a:pos x="324" y="158"/>
                  </a:cxn>
                  <a:cxn ang="0">
                    <a:pos x="320" y="126"/>
                  </a:cxn>
                  <a:cxn ang="0">
                    <a:pos x="312" y="96"/>
                  </a:cxn>
                  <a:cxn ang="0">
                    <a:pos x="296" y="70"/>
                  </a:cxn>
                  <a:cxn ang="0">
                    <a:pos x="276" y="46"/>
                  </a:cxn>
                  <a:cxn ang="0">
                    <a:pos x="254" y="26"/>
                  </a:cxn>
                  <a:cxn ang="0">
                    <a:pos x="226" y="12"/>
                  </a:cxn>
                  <a:cxn ang="0">
                    <a:pos x="196" y="2"/>
                  </a:cxn>
                  <a:cxn ang="0">
                    <a:pos x="164" y="0"/>
                  </a:cxn>
                  <a:cxn ang="0">
                    <a:pos x="164" y="272"/>
                  </a:cxn>
                  <a:cxn ang="0">
                    <a:pos x="140" y="270"/>
                  </a:cxn>
                  <a:cxn ang="0">
                    <a:pos x="100" y="254"/>
                  </a:cxn>
                  <a:cxn ang="0">
                    <a:pos x="70" y="222"/>
                  </a:cxn>
                  <a:cxn ang="0">
                    <a:pos x="52" y="182"/>
                  </a:cxn>
                  <a:cxn ang="0">
                    <a:pos x="50" y="158"/>
                  </a:cxn>
                  <a:cxn ang="0">
                    <a:pos x="58" y="114"/>
                  </a:cxn>
                  <a:cxn ang="0">
                    <a:pos x="84" y="78"/>
                  </a:cxn>
                  <a:cxn ang="0">
                    <a:pos x="120" y="54"/>
                  </a:cxn>
                  <a:cxn ang="0">
                    <a:pos x="164" y="44"/>
                  </a:cxn>
                  <a:cxn ang="0">
                    <a:pos x="186" y="48"/>
                  </a:cxn>
                  <a:cxn ang="0">
                    <a:pos x="228" y="64"/>
                  </a:cxn>
                  <a:cxn ang="0">
                    <a:pos x="258" y="94"/>
                  </a:cxn>
                  <a:cxn ang="0">
                    <a:pos x="276" y="136"/>
                  </a:cxn>
                  <a:cxn ang="0">
                    <a:pos x="278" y="158"/>
                  </a:cxn>
                  <a:cxn ang="0">
                    <a:pos x="270" y="202"/>
                  </a:cxn>
                  <a:cxn ang="0">
                    <a:pos x="244" y="240"/>
                  </a:cxn>
                  <a:cxn ang="0">
                    <a:pos x="208" y="264"/>
                  </a:cxn>
                  <a:cxn ang="0">
                    <a:pos x="164" y="272"/>
                  </a:cxn>
                </a:cxnLst>
                <a:rect l="0" t="0" r="r" b="b"/>
                <a:pathLst>
                  <a:path w="324" h="340">
                    <a:moveTo>
                      <a:pt x="164" y="0"/>
                    </a:move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6" y="6"/>
                    </a:lnTo>
                    <a:lnTo>
                      <a:pt x="102" y="12"/>
                    </a:lnTo>
                    <a:lnTo>
                      <a:pt x="88" y="18"/>
                    </a:lnTo>
                    <a:lnTo>
                      <a:pt x="74" y="26"/>
                    </a:lnTo>
                    <a:lnTo>
                      <a:pt x="62" y="36"/>
                    </a:lnTo>
                    <a:lnTo>
                      <a:pt x="50" y="46"/>
                    </a:lnTo>
                    <a:lnTo>
                      <a:pt x="40" y="58"/>
                    </a:lnTo>
                    <a:lnTo>
                      <a:pt x="32" y="70"/>
                    </a:lnTo>
                    <a:lnTo>
                      <a:pt x="24" y="82"/>
                    </a:lnTo>
                    <a:lnTo>
                      <a:pt x="16" y="96"/>
                    </a:lnTo>
                    <a:lnTo>
                      <a:pt x="12" y="112"/>
                    </a:lnTo>
                    <a:lnTo>
                      <a:pt x="8" y="126"/>
                    </a:lnTo>
                    <a:lnTo>
                      <a:pt x="4" y="142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74"/>
                    </a:lnTo>
                    <a:lnTo>
                      <a:pt x="6" y="188"/>
                    </a:lnTo>
                    <a:lnTo>
                      <a:pt x="10" y="202"/>
                    </a:lnTo>
                    <a:lnTo>
                      <a:pt x="14" y="214"/>
                    </a:lnTo>
                    <a:lnTo>
                      <a:pt x="20" y="228"/>
                    </a:lnTo>
                    <a:lnTo>
                      <a:pt x="26" y="240"/>
                    </a:lnTo>
                    <a:lnTo>
                      <a:pt x="42" y="262"/>
                    </a:lnTo>
                    <a:lnTo>
                      <a:pt x="0" y="302"/>
                    </a:lnTo>
                    <a:lnTo>
                      <a:pt x="36" y="340"/>
                    </a:lnTo>
                    <a:lnTo>
                      <a:pt x="82" y="294"/>
                    </a:lnTo>
                    <a:lnTo>
                      <a:pt x="82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2" y="316"/>
                    </a:lnTo>
                    <a:lnTo>
                      <a:pt x="164" y="318"/>
                    </a:lnTo>
                    <a:lnTo>
                      <a:pt x="164" y="318"/>
                    </a:lnTo>
                    <a:lnTo>
                      <a:pt x="180" y="318"/>
                    </a:lnTo>
                    <a:lnTo>
                      <a:pt x="196" y="314"/>
                    </a:lnTo>
                    <a:lnTo>
                      <a:pt x="212" y="310"/>
                    </a:lnTo>
                    <a:lnTo>
                      <a:pt x="226" y="306"/>
                    </a:lnTo>
                    <a:lnTo>
                      <a:pt x="240" y="298"/>
                    </a:lnTo>
                    <a:lnTo>
                      <a:pt x="254" y="290"/>
                    </a:lnTo>
                    <a:lnTo>
                      <a:pt x="266" y="282"/>
                    </a:lnTo>
                    <a:lnTo>
                      <a:pt x="276" y="272"/>
                    </a:lnTo>
                    <a:lnTo>
                      <a:pt x="288" y="260"/>
                    </a:lnTo>
                    <a:lnTo>
                      <a:pt x="296" y="248"/>
                    </a:lnTo>
                    <a:lnTo>
                      <a:pt x="304" y="234"/>
                    </a:lnTo>
                    <a:lnTo>
                      <a:pt x="312" y="220"/>
                    </a:lnTo>
                    <a:lnTo>
                      <a:pt x="316" y="206"/>
                    </a:lnTo>
                    <a:lnTo>
                      <a:pt x="320" y="190"/>
                    </a:lnTo>
                    <a:lnTo>
                      <a:pt x="322" y="174"/>
                    </a:lnTo>
                    <a:lnTo>
                      <a:pt x="324" y="158"/>
                    </a:lnTo>
                    <a:lnTo>
                      <a:pt x="324" y="158"/>
                    </a:lnTo>
                    <a:lnTo>
                      <a:pt x="322" y="142"/>
                    </a:lnTo>
                    <a:lnTo>
                      <a:pt x="320" y="126"/>
                    </a:lnTo>
                    <a:lnTo>
                      <a:pt x="316" y="112"/>
                    </a:lnTo>
                    <a:lnTo>
                      <a:pt x="312" y="96"/>
                    </a:lnTo>
                    <a:lnTo>
                      <a:pt x="304" y="82"/>
                    </a:lnTo>
                    <a:lnTo>
                      <a:pt x="296" y="70"/>
                    </a:lnTo>
                    <a:lnTo>
                      <a:pt x="288" y="58"/>
                    </a:lnTo>
                    <a:lnTo>
                      <a:pt x="276" y="46"/>
                    </a:lnTo>
                    <a:lnTo>
                      <a:pt x="266" y="36"/>
                    </a:lnTo>
                    <a:lnTo>
                      <a:pt x="254" y="26"/>
                    </a:lnTo>
                    <a:lnTo>
                      <a:pt x="240" y="18"/>
                    </a:lnTo>
                    <a:lnTo>
                      <a:pt x="226" y="12"/>
                    </a:lnTo>
                    <a:lnTo>
                      <a:pt x="212" y="6"/>
                    </a:lnTo>
                    <a:lnTo>
                      <a:pt x="196" y="2"/>
                    </a:lnTo>
                    <a:lnTo>
                      <a:pt x="180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  <a:moveTo>
                      <a:pt x="164" y="272"/>
                    </a:moveTo>
                    <a:lnTo>
                      <a:pt x="164" y="272"/>
                    </a:lnTo>
                    <a:lnTo>
                      <a:pt x="140" y="270"/>
                    </a:lnTo>
                    <a:lnTo>
                      <a:pt x="120" y="264"/>
                    </a:lnTo>
                    <a:lnTo>
                      <a:pt x="100" y="254"/>
                    </a:lnTo>
                    <a:lnTo>
                      <a:pt x="84" y="240"/>
                    </a:lnTo>
                    <a:lnTo>
                      <a:pt x="70" y="222"/>
                    </a:lnTo>
                    <a:lnTo>
                      <a:pt x="58" y="202"/>
                    </a:lnTo>
                    <a:lnTo>
                      <a:pt x="52" y="182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8" y="114"/>
                    </a:lnTo>
                    <a:lnTo>
                      <a:pt x="70" y="94"/>
                    </a:lnTo>
                    <a:lnTo>
                      <a:pt x="84" y="78"/>
                    </a:lnTo>
                    <a:lnTo>
                      <a:pt x="100" y="64"/>
                    </a:lnTo>
                    <a:lnTo>
                      <a:pt x="120" y="54"/>
                    </a:lnTo>
                    <a:lnTo>
                      <a:pt x="140" y="48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86" y="48"/>
                    </a:lnTo>
                    <a:lnTo>
                      <a:pt x="208" y="54"/>
                    </a:lnTo>
                    <a:lnTo>
                      <a:pt x="228" y="64"/>
                    </a:lnTo>
                    <a:lnTo>
                      <a:pt x="244" y="78"/>
                    </a:lnTo>
                    <a:lnTo>
                      <a:pt x="258" y="94"/>
                    </a:lnTo>
                    <a:lnTo>
                      <a:pt x="270" y="114"/>
                    </a:lnTo>
                    <a:lnTo>
                      <a:pt x="276" y="136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6" y="182"/>
                    </a:lnTo>
                    <a:lnTo>
                      <a:pt x="270" y="202"/>
                    </a:lnTo>
                    <a:lnTo>
                      <a:pt x="258" y="222"/>
                    </a:lnTo>
                    <a:lnTo>
                      <a:pt x="244" y="240"/>
                    </a:lnTo>
                    <a:lnTo>
                      <a:pt x="228" y="254"/>
                    </a:lnTo>
                    <a:lnTo>
                      <a:pt x="208" y="264"/>
                    </a:lnTo>
                    <a:lnTo>
                      <a:pt x="186" y="270"/>
                    </a:lnTo>
                    <a:lnTo>
                      <a:pt x="164" y="272"/>
                    </a:lnTo>
                    <a:lnTo>
                      <a:pt x="164" y="2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27"/>
              <p:cNvSpPr>
                <a:spLocks/>
              </p:cNvSpPr>
              <p:nvPr/>
            </p:nvSpPr>
            <p:spPr bwMode="auto">
              <a:xfrm>
                <a:off x="2187575" y="4754563"/>
                <a:ext cx="180975" cy="18097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86" y="4"/>
                  </a:cxn>
                  <a:cxn ang="0">
                    <a:pos x="66" y="10"/>
                  </a:cxn>
                  <a:cxn ang="0">
                    <a:pos x="48" y="20"/>
                  </a:cxn>
                  <a:cxn ang="0">
                    <a:pos x="32" y="32"/>
                  </a:cxn>
                  <a:cxn ang="0">
                    <a:pos x="20" y="48"/>
                  </a:cxn>
                  <a:cxn ang="0">
                    <a:pos x="10" y="66"/>
                  </a:cxn>
                  <a:cxn ang="0">
                    <a:pos x="2" y="8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8" y="114"/>
                  </a:cxn>
                  <a:cxn ang="0">
                    <a:pos x="8" y="114"/>
                  </a:cxn>
                  <a:cxn ang="0">
                    <a:pos x="12" y="114"/>
                  </a:cxn>
                  <a:cxn ang="0">
                    <a:pos x="14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16" y="106"/>
                  </a:cxn>
                  <a:cxn ang="0">
                    <a:pos x="16" y="106"/>
                  </a:cxn>
                  <a:cxn ang="0">
                    <a:pos x="20" y="90"/>
                  </a:cxn>
                  <a:cxn ang="0">
                    <a:pos x="26" y="74"/>
                  </a:cxn>
                  <a:cxn ang="0">
                    <a:pos x="34" y="58"/>
                  </a:cxn>
                  <a:cxn ang="0">
                    <a:pos x="44" y="46"/>
                  </a:cxn>
                  <a:cxn ang="0">
                    <a:pos x="58" y="34"/>
                  </a:cxn>
                  <a:cxn ang="0">
                    <a:pos x="72" y="26"/>
                  </a:cxn>
                  <a:cxn ang="0">
                    <a:pos x="88" y="20"/>
                  </a:cxn>
                  <a:cxn ang="0">
                    <a:pos x="106" y="18"/>
                  </a:cxn>
                  <a:cxn ang="0">
                    <a:pos x="106" y="18"/>
                  </a:cxn>
                  <a:cxn ang="0">
                    <a:pos x="106" y="18"/>
                  </a:cxn>
                  <a:cxn ang="0">
                    <a:pos x="110" y="16"/>
                  </a:cxn>
                  <a:cxn ang="0">
                    <a:pos x="112" y="14"/>
                  </a:cxn>
                  <a:cxn ang="0">
                    <a:pos x="114" y="12"/>
                  </a:cxn>
                  <a:cxn ang="0">
                    <a:pos x="114" y="8"/>
                  </a:cxn>
                  <a:cxn ang="0">
                    <a:pos x="114" y="8"/>
                  </a:cxn>
                  <a:cxn ang="0">
                    <a:pos x="114" y="6"/>
                  </a:cxn>
                  <a:cxn ang="0">
                    <a:pos x="112" y="2"/>
                  </a:cxn>
                  <a:cxn ang="0">
                    <a:pos x="110" y="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114" h="114">
                    <a:moveTo>
                      <a:pt x="106" y="0"/>
                    </a:moveTo>
                    <a:lnTo>
                      <a:pt x="106" y="0"/>
                    </a:lnTo>
                    <a:lnTo>
                      <a:pt x="106" y="0"/>
                    </a:lnTo>
                    <a:lnTo>
                      <a:pt x="86" y="4"/>
                    </a:lnTo>
                    <a:lnTo>
                      <a:pt x="66" y="10"/>
                    </a:lnTo>
                    <a:lnTo>
                      <a:pt x="48" y="20"/>
                    </a:lnTo>
                    <a:lnTo>
                      <a:pt x="32" y="32"/>
                    </a:lnTo>
                    <a:lnTo>
                      <a:pt x="20" y="48"/>
                    </a:lnTo>
                    <a:lnTo>
                      <a:pt x="10" y="66"/>
                    </a:lnTo>
                    <a:lnTo>
                      <a:pt x="2" y="8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12" y="114"/>
                    </a:lnTo>
                    <a:lnTo>
                      <a:pt x="14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20" y="90"/>
                    </a:lnTo>
                    <a:lnTo>
                      <a:pt x="26" y="74"/>
                    </a:lnTo>
                    <a:lnTo>
                      <a:pt x="34" y="58"/>
                    </a:lnTo>
                    <a:lnTo>
                      <a:pt x="44" y="46"/>
                    </a:lnTo>
                    <a:lnTo>
                      <a:pt x="58" y="34"/>
                    </a:lnTo>
                    <a:lnTo>
                      <a:pt x="72" y="26"/>
                    </a:lnTo>
                    <a:lnTo>
                      <a:pt x="88" y="20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10" y="16"/>
                    </a:lnTo>
                    <a:lnTo>
                      <a:pt x="112" y="14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2" y="2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bg1">
                  <a:alpha val="5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1784350" y="5135563"/>
                <a:ext cx="349250" cy="342900"/>
              </a:xfrm>
              <a:custGeom>
                <a:avLst/>
                <a:gdLst/>
                <a:ahLst/>
                <a:cxnLst>
                  <a:cxn ang="0">
                    <a:pos x="14" y="138"/>
                  </a:cxn>
                  <a:cxn ang="0">
                    <a:pos x="14" y="138"/>
                  </a:cxn>
                  <a:cxn ang="0">
                    <a:pos x="8" y="146"/>
                  </a:cxn>
                  <a:cxn ang="0">
                    <a:pos x="4" y="152"/>
                  </a:cxn>
                  <a:cxn ang="0">
                    <a:pos x="2" y="162"/>
                  </a:cxn>
                  <a:cxn ang="0">
                    <a:pos x="0" y="170"/>
                  </a:cxn>
                  <a:cxn ang="0">
                    <a:pos x="2" y="178"/>
                  </a:cxn>
                  <a:cxn ang="0">
                    <a:pos x="4" y="188"/>
                  </a:cxn>
                  <a:cxn ang="0">
                    <a:pos x="8" y="196"/>
                  </a:cxn>
                  <a:cxn ang="0">
                    <a:pos x="14" y="202"/>
                  </a:cxn>
                  <a:cxn ang="0">
                    <a:pos x="14" y="202"/>
                  </a:cxn>
                  <a:cxn ang="0">
                    <a:pos x="20" y="208"/>
                  </a:cxn>
                  <a:cxn ang="0">
                    <a:pos x="28" y="212"/>
                  </a:cxn>
                  <a:cxn ang="0">
                    <a:pos x="38" y="216"/>
                  </a:cxn>
                  <a:cxn ang="0">
                    <a:pos x="46" y="216"/>
                  </a:cxn>
                  <a:cxn ang="0">
                    <a:pos x="54" y="216"/>
                  </a:cxn>
                  <a:cxn ang="0">
                    <a:pos x="64" y="214"/>
                  </a:cxn>
                  <a:cxn ang="0">
                    <a:pos x="72" y="210"/>
                  </a:cxn>
                  <a:cxn ang="0">
                    <a:pos x="78" y="204"/>
                  </a:cxn>
                  <a:cxn ang="0">
                    <a:pos x="220" y="66"/>
                  </a:cxn>
                  <a:cxn ang="0">
                    <a:pos x="156" y="0"/>
                  </a:cxn>
                  <a:cxn ang="0">
                    <a:pos x="14" y="138"/>
                  </a:cxn>
                </a:cxnLst>
                <a:rect l="0" t="0" r="r" b="b"/>
                <a:pathLst>
                  <a:path w="220" h="216">
                    <a:moveTo>
                      <a:pt x="14" y="138"/>
                    </a:moveTo>
                    <a:lnTo>
                      <a:pt x="14" y="138"/>
                    </a:lnTo>
                    <a:lnTo>
                      <a:pt x="8" y="146"/>
                    </a:lnTo>
                    <a:lnTo>
                      <a:pt x="4" y="152"/>
                    </a:lnTo>
                    <a:lnTo>
                      <a:pt x="2" y="162"/>
                    </a:lnTo>
                    <a:lnTo>
                      <a:pt x="0" y="170"/>
                    </a:lnTo>
                    <a:lnTo>
                      <a:pt x="2" y="178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4" y="202"/>
                    </a:lnTo>
                    <a:lnTo>
                      <a:pt x="14" y="202"/>
                    </a:lnTo>
                    <a:lnTo>
                      <a:pt x="20" y="208"/>
                    </a:lnTo>
                    <a:lnTo>
                      <a:pt x="28" y="212"/>
                    </a:lnTo>
                    <a:lnTo>
                      <a:pt x="38" y="216"/>
                    </a:lnTo>
                    <a:lnTo>
                      <a:pt x="46" y="216"/>
                    </a:lnTo>
                    <a:lnTo>
                      <a:pt x="54" y="216"/>
                    </a:lnTo>
                    <a:lnTo>
                      <a:pt x="64" y="214"/>
                    </a:lnTo>
                    <a:lnTo>
                      <a:pt x="72" y="210"/>
                    </a:lnTo>
                    <a:lnTo>
                      <a:pt x="78" y="204"/>
                    </a:lnTo>
                    <a:lnTo>
                      <a:pt x="220" y="66"/>
                    </a:lnTo>
                    <a:lnTo>
                      <a:pt x="156" y="0"/>
                    </a:lnTo>
                    <a:lnTo>
                      <a:pt x="14" y="1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cxnSp>
        <p:nvCxnSpPr>
          <p:cNvPr id="7" name="Straight Arrow Connector 6"/>
          <p:cNvCxnSpPr/>
          <p:nvPr/>
        </p:nvCxnSpPr>
        <p:spPr>
          <a:xfrm flipH="1">
            <a:off x="2490968" y="3131865"/>
            <a:ext cx="24947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2436" y="726528"/>
            <a:ext cx="6436748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en-GB" sz="1400" dirty="0" err="1">
                <a:solidFill>
                  <a:schemeClr val="bg2"/>
                </a:solidFill>
              </a:rPr>
              <a:t>Lorem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ipsum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sit </a:t>
            </a:r>
            <a:r>
              <a:rPr lang="en-GB" sz="1400" dirty="0" err="1">
                <a:solidFill>
                  <a:schemeClr val="bg2"/>
                </a:solidFill>
              </a:rPr>
              <a:t>amet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consectetur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adipiscing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elit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sed</a:t>
            </a:r>
            <a:r>
              <a:rPr lang="en-GB" sz="1400" dirty="0">
                <a:solidFill>
                  <a:schemeClr val="bg2"/>
                </a:solidFill>
              </a:rPr>
              <a:t> do </a:t>
            </a:r>
            <a:r>
              <a:rPr lang="en-GB" sz="1400" dirty="0" err="1">
                <a:solidFill>
                  <a:schemeClr val="bg2"/>
                </a:solidFill>
              </a:rPr>
              <a:t>eiusmod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tempor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incididunt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labore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magna </a:t>
            </a:r>
            <a:r>
              <a:rPr lang="en-GB" sz="1400" dirty="0" err="1">
                <a:solidFill>
                  <a:schemeClr val="bg2"/>
                </a:solidFill>
              </a:rPr>
              <a:t>aliqua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enim</a:t>
            </a:r>
            <a:r>
              <a:rPr lang="en-GB" sz="1400" dirty="0">
                <a:solidFill>
                  <a:schemeClr val="bg2"/>
                </a:solidFill>
              </a:rPr>
              <a:t> ad minim </a:t>
            </a:r>
            <a:r>
              <a:rPr lang="en-GB" sz="1400" dirty="0" err="1">
                <a:solidFill>
                  <a:schemeClr val="bg2"/>
                </a:solidFill>
              </a:rPr>
              <a:t>veniam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quis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nostrud</a:t>
            </a:r>
            <a:r>
              <a:rPr lang="en-GB" sz="1400" dirty="0">
                <a:solidFill>
                  <a:schemeClr val="bg2"/>
                </a:solidFill>
              </a:rPr>
              <a:t> exercitation </a:t>
            </a:r>
            <a:r>
              <a:rPr lang="en-GB" sz="1400" dirty="0" err="1">
                <a:solidFill>
                  <a:schemeClr val="bg2"/>
                </a:solidFill>
              </a:rPr>
              <a:t>ullamco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laboris</a:t>
            </a:r>
            <a:r>
              <a:rPr lang="en-GB" sz="1400" dirty="0">
                <a:solidFill>
                  <a:schemeClr val="bg2"/>
                </a:solidFill>
              </a:rPr>
              <a:t> nisi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aliquip</a:t>
            </a:r>
            <a:r>
              <a:rPr lang="en-GB" sz="1400" dirty="0">
                <a:solidFill>
                  <a:schemeClr val="bg2"/>
                </a:solidFill>
              </a:rPr>
              <a:t> ex </a:t>
            </a:r>
            <a:r>
              <a:rPr lang="en-GB" sz="1400" dirty="0" err="1">
                <a:solidFill>
                  <a:schemeClr val="bg2"/>
                </a:solidFill>
              </a:rPr>
              <a:t>ea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commodo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consequat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Duis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irure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reprehenderit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voluptate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velit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esse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cillum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eu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fugiat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nulla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pariatur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1" y="332656"/>
            <a:ext cx="2100819" cy="1206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25227" y="497040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how many do you think are over 65?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7016" y="188368"/>
            <a:ext cx="4464496" cy="136842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All countries hugely overestimate the proportion of their population aged 65+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5288" y="3807331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1286130" y="2348880"/>
            <a:ext cx="733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Perceptions</a:t>
            </a:r>
            <a:endParaRPr lang="en-GB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60512" y="692696"/>
            <a:ext cx="8568952" cy="235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OUT OF EVERY </a:t>
            </a:r>
            <a:r>
              <a:rPr lang="en-GB" sz="4800" dirty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100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ELIGIBLE VOTERS </a:t>
            </a: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ABOUT HOW MANY DO YOU THINK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VOTED IN THE LAST ELECTION?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2835166"/>
            <a:ext cx="5728005" cy="31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190" name="Rectangle 189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92" name="Straight Connector 191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95" name="Straight Connector 194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27964"/>
              </p:ext>
            </p:extLst>
          </p:nvPr>
        </p:nvGraphicFramePr>
        <p:xfrm>
          <a:off x="7979786" y="484094"/>
          <a:ext cx="1752748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6374"/>
                <a:gridCol w="876374"/>
              </a:tblGrid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93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93834188"/>
              </p:ext>
            </p:extLst>
          </p:nvPr>
        </p:nvGraphicFramePr>
        <p:xfrm>
          <a:off x="3474035" y="328949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8121351" y="1"/>
            <a:ext cx="1547218" cy="5802742"/>
            <a:chOff x="8121351" y="1"/>
            <a:chExt cx="1547218" cy="5802742"/>
          </a:xfrm>
        </p:grpSpPr>
        <p:sp>
          <p:nvSpPr>
            <p:cNvPr id="67" name="Rectangle 66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 bwMode="gray">
            <a:xfrm>
              <a:off x="8141826" y="131380"/>
              <a:ext cx="66244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71" name="TextBox 70"/>
            <p:cNvSpPr txBox="1"/>
            <p:nvPr/>
          </p:nvSpPr>
          <p:spPr bwMode="gray">
            <a:xfrm>
              <a:off x="8979571" y="289387"/>
              <a:ext cx="688998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75" name="Straight Connector 74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89774"/>
              </p:ext>
            </p:extLst>
          </p:nvPr>
        </p:nvGraphicFramePr>
        <p:xfrm>
          <a:off x="3610078" y="475625"/>
          <a:ext cx="1417418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418"/>
              </a:tblGrid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Great Britain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Australia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Poland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Belgium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US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5" y="577783"/>
            <a:ext cx="270886" cy="27015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5" y="5052577"/>
            <a:ext cx="270886" cy="2718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35" y="3831349"/>
            <a:ext cx="273466" cy="27244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5" y="2203851"/>
            <a:ext cx="270886" cy="26987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65" y="3018315"/>
            <a:ext cx="272606" cy="27015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0" y="4658820"/>
            <a:ext cx="278052" cy="27015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28" y="2610082"/>
            <a:ext cx="268880" cy="27187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5" y="3424832"/>
            <a:ext cx="270886" cy="27015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27" y="5445224"/>
            <a:ext cx="270886" cy="27187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65" y="1390817"/>
            <a:ext cx="272606" cy="27015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65" y="1797334"/>
            <a:ext cx="272606" cy="27015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28" y="984300"/>
            <a:ext cx="268880" cy="27015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5" y="4240153"/>
            <a:ext cx="270886" cy="270156"/>
          </a:xfrm>
          <a:prstGeom prst="rect">
            <a:avLst/>
          </a:prstGeom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22" y="5877272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TextBox 154"/>
          <p:cNvSpPr txBox="1"/>
          <p:nvPr/>
        </p:nvSpPr>
        <p:spPr bwMode="gray">
          <a:xfrm>
            <a:off x="3129808" y="289388"/>
            <a:ext cx="1967208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61" name="TextBox 60"/>
          <p:cNvSpPr txBox="1"/>
          <p:nvPr/>
        </p:nvSpPr>
        <p:spPr bwMode="gray">
          <a:xfrm>
            <a:off x="5979186" y="289387"/>
            <a:ext cx="1595919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LOW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-6777" y="2738116"/>
            <a:ext cx="2688332" cy="343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" y="116632"/>
            <a:ext cx="2448272" cy="1338735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8464" y="1450952"/>
            <a:ext cx="253034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eligible voters how many do you think voted in the last election?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3789040"/>
            <a:ext cx="2648744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All countries underestimate the proportion of the population that voted in the last major national election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88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4149080"/>
            <a:ext cx="9906000" cy="207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 bwMode="gray">
          <a:xfrm>
            <a:off x="273050" y="454579"/>
            <a:ext cx="9361488" cy="5773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 bwMode="gray">
          <a:xfrm>
            <a:off x="920552" y="764704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These are the findings from our 14 country study looking at how accurate – or inaccurate – people are when asked to estimate basic facts about their population or social issues. 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It shows how wrong we often are: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Perceptions are </a:t>
            </a:r>
            <a:r>
              <a:rPr lang="en-GB" sz="4400" i="1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not </a:t>
            </a:r>
            <a:r>
              <a:rPr lang="en-GB" sz="44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reality…</a:t>
            </a:r>
            <a:endParaRPr lang="en-GB" sz="60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559"/>
          <p:cNvSpPr txBox="1"/>
          <p:nvPr/>
        </p:nvSpPr>
        <p:spPr>
          <a:xfrm rot="16200000">
            <a:off x="-1190171" y="3839994"/>
            <a:ext cx="3240361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</a:t>
            </a:r>
            <a:r>
              <a:rPr lang="en-GB" dirty="0" smtClean="0"/>
              <a:t>guess % </a:t>
            </a:r>
            <a:endParaRPr lang="en-GB" dirty="0"/>
          </a:p>
        </p:txBody>
      </p:sp>
      <p:sp>
        <p:nvSpPr>
          <p:cNvPr id="561" name="TextBox 560"/>
          <p:cNvSpPr txBox="1"/>
          <p:nvPr/>
        </p:nvSpPr>
        <p:spPr>
          <a:xfrm>
            <a:off x="1064568" y="5922254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% Voted in last election</a:t>
            </a: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054915"/>
              </p:ext>
            </p:extLst>
          </p:nvPr>
        </p:nvGraphicFramePr>
        <p:xfrm>
          <a:off x="776288" y="2205038"/>
          <a:ext cx="9073256" cy="352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436" y="726528"/>
            <a:ext cx="6436748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en-GB" sz="1400" dirty="0" err="1">
                <a:solidFill>
                  <a:schemeClr val="bg2"/>
                </a:solidFill>
              </a:rPr>
              <a:t>Lorem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ipsum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sit </a:t>
            </a:r>
            <a:r>
              <a:rPr lang="en-GB" sz="1400" dirty="0" err="1">
                <a:solidFill>
                  <a:schemeClr val="bg2"/>
                </a:solidFill>
              </a:rPr>
              <a:t>amet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consectetur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adipiscing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elit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sed</a:t>
            </a:r>
            <a:r>
              <a:rPr lang="en-GB" sz="1400" dirty="0">
                <a:solidFill>
                  <a:schemeClr val="bg2"/>
                </a:solidFill>
              </a:rPr>
              <a:t> do </a:t>
            </a:r>
            <a:r>
              <a:rPr lang="en-GB" sz="1400" dirty="0" err="1">
                <a:solidFill>
                  <a:schemeClr val="bg2"/>
                </a:solidFill>
              </a:rPr>
              <a:t>eiusmod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tempor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incididunt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labore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magna </a:t>
            </a:r>
            <a:r>
              <a:rPr lang="en-GB" sz="1400" dirty="0" err="1">
                <a:solidFill>
                  <a:schemeClr val="bg2"/>
                </a:solidFill>
              </a:rPr>
              <a:t>aliqua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enim</a:t>
            </a:r>
            <a:r>
              <a:rPr lang="en-GB" sz="1400" dirty="0">
                <a:solidFill>
                  <a:schemeClr val="bg2"/>
                </a:solidFill>
              </a:rPr>
              <a:t> ad minim </a:t>
            </a:r>
            <a:r>
              <a:rPr lang="en-GB" sz="1400" dirty="0" err="1">
                <a:solidFill>
                  <a:schemeClr val="bg2"/>
                </a:solidFill>
              </a:rPr>
              <a:t>veniam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quis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nostrud</a:t>
            </a:r>
            <a:r>
              <a:rPr lang="en-GB" sz="1400" dirty="0">
                <a:solidFill>
                  <a:schemeClr val="bg2"/>
                </a:solidFill>
              </a:rPr>
              <a:t> exercitation </a:t>
            </a:r>
            <a:r>
              <a:rPr lang="en-GB" sz="1400" dirty="0" err="1">
                <a:solidFill>
                  <a:schemeClr val="bg2"/>
                </a:solidFill>
              </a:rPr>
              <a:t>ullamco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laboris</a:t>
            </a:r>
            <a:r>
              <a:rPr lang="en-GB" sz="1400" dirty="0">
                <a:solidFill>
                  <a:schemeClr val="bg2"/>
                </a:solidFill>
              </a:rPr>
              <a:t> nisi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aliquip</a:t>
            </a:r>
            <a:r>
              <a:rPr lang="en-GB" sz="1400" dirty="0">
                <a:solidFill>
                  <a:schemeClr val="bg2"/>
                </a:solidFill>
              </a:rPr>
              <a:t> ex </a:t>
            </a:r>
            <a:r>
              <a:rPr lang="en-GB" sz="1400" dirty="0" err="1">
                <a:solidFill>
                  <a:schemeClr val="bg2"/>
                </a:solidFill>
              </a:rPr>
              <a:t>ea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commodo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consequat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Duis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irure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reprehenderit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voluptate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velit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esse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cillum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eu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fugiat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nulla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pariatur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3" y="404664"/>
            <a:ext cx="2222474" cy="1215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8680" y="404664"/>
            <a:ext cx="253034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eligible voters how many do you think voted in the last election?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7016" y="332656"/>
            <a:ext cx="4537522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All countries underestimate the proportion of the population that voted in the last major national election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592" y="2377342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7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1286130" y="2348880"/>
            <a:ext cx="733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Perceptions</a:t>
            </a:r>
            <a:endParaRPr lang="en-GB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60512" y="692696"/>
            <a:ext cx="8568952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OUT OF EVERY </a:t>
            </a:r>
            <a:r>
              <a:rPr lang="en-GB" sz="4800" dirty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100</a:t>
            </a: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PEOPLE OF WORKING AGE </a:t>
            </a: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ABOUT HOW MANY DO YOU THINK ARE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UNEMPLOYED AND LOOKING FOR WORK?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06" y="3606314"/>
            <a:ext cx="3970906" cy="24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127" name="Rectangle 126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29" name="Straight Connector 128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Group 130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32" name="Straight Connector 131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35565"/>
              </p:ext>
            </p:extLst>
          </p:nvPr>
        </p:nvGraphicFramePr>
        <p:xfrm>
          <a:off x="8121350" y="484094"/>
          <a:ext cx="1541144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0572"/>
                <a:gridCol w="770572"/>
              </a:tblGrid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55358239"/>
              </p:ext>
            </p:extLst>
          </p:nvPr>
        </p:nvGraphicFramePr>
        <p:xfrm>
          <a:off x="3618533" y="344245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54611"/>
              </p:ext>
            </p:extLst>
          </p:nvPr>
        </p:nvGraphicFramePr>
        <p:xfrm>
          <a:off x="3586328" y="475625"/>
          <a:ext cx="1417418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418"/>
              </a:tblGrid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Italy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South Korea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Hungary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US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Poland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Belgium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Spain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France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Australia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Great Britain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Sweden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Canada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Japan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Germany</a:t>
                      </a:r>
                      <a:endParaRPr lang="en-GB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72" y="3427483"/>
            <a:ext cx="270886" cy="27015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72" y="2205390"/>
            <a:ext cx="270886" cy="27187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4646146"/>
            <a:ext cx="273466" cy="27244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72" y="987169"/>
            <a:ext cx="270886" cy="26987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12" y="3021262"/>
            <a:ext cx="272606" cy="27015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89" y="3833704"/>
            <a:ext cx="278052" cy="27015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5" y="5460875"/>
            <a:ext cx="268880" cy="27187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72" y="5868806"/>
            <a:ext cx="270886" cy="2701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72" y="2613326"/>
            <a:ext cx="270886" cy="27187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12" y="4239925"/>
            <a:ext cx="272606" cy="27015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12" y="1393104"/>
            <a:ext cx="272606" cy="27015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75" y="580948"/>
            <a:ext cx="268880" cy="27015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72" y="5054654"/>
            <a:ext cx="270886" cy="270156"/>
          </a:xfrm>
          <a:prstGeom prst="rect">
            <a:avLst/>
          </a:prstGeom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70" y="1799325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8121351" y="1"/>
            <a:ext cx="1547218" cy="5802742"/>
            <a:chOff x="8121351" y="1"/>
            <a:chExt cx="1547218" cy="5802742"/>
          </a:xfrm>
        </p:grpSpPr>
        <p:sp>
          <p:nvSpPr>
            <p:cNvPr id="67" name="Rectangle 66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 bwMode="gray">
            <a:xfrm>
              <a:off x="8131552" y="131380"/>
              <a:ext cx="716759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gray">
            <a:xfrm>
              <a:off x="8876407" y="289387"/>
              <a:ext cx="792162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105" name="Straight Connector 104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Straight Connector 102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 bwMode="gray">
          <a:xfrm>
            <a:off x="3129808" y="289387"/>
            <a:ext cx="1751184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125" name="TextBox 124"/>
          <p:cNvSpPr txBox="1"/>
          <p:nvPr/>
        </p:nvSpPr>
        <p:spPr bwMode="gray">
          <a:xfrm>
            <a:off x="5074762" y="289387"/>
            <a:ext cx="1595919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-6777" y="3427483"/>
            <a:ext cx="2688332" cy="27462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5" y="522151"/>
            <a:ext cx="2399522" cy="146977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8469" y="2060848"/>
            <a:ext cx="2550275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of working age about how many do you think are unemployed and looking for work?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4077072"/>
            <a:ext cx="2648744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Unemployment levels are hugely overestimated in every country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163177"/>
              </p:ext>
            </p:extLst>
          </p:nvPr>
        </p:nvGraphicFramePr>
        <p:xfrm>
          <a:off x="776288" y="2205038"/>
          <a:ext cx="9073256" cy="352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0" name="TextBox 559"/>
          <p:cNvSpPr txBox="1"/>
          <p:nvPr/>
        </p:nvSpPr>
        <p:spPr>
          <a:xfrm rot="16200000">
            <a:off x="-1105946" y="3751739"/>
            <a:ext cx="3071912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guess 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561" name="TextBox 560"/>
          <p:cNvSpPr txBox="1"/>
          <p:nvPr/>
        </p:nvSpPr>
        <p:spPr>
          <a:xfrm>
            <a:off x="1064568" y="5922254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% Unemployed and looking for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436" y="726528"/>
            <a:ext cx="6436748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en-GB" sz="1400" dirty="0" err="1">
                <a:solidFill>
                  <a:schemeClr val="bg2"/>
                </a:solidFill>
              </a:rPr>
              <a:t>Lorem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ipsum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sit </a:t>
            </a:r>
            <a:r>
              <a:rPr lang="en-GB" sz="1400" dirty="0" err="1">
                <a:solidFill>
                  <a:schemeClr val="bg2"/>
                </a:solidFill>
              </a:rPr>
              <a:t>amet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consectetur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adipiscing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elit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sed</a:t>
            </a:r>
            <a:r>
              <a:rPr lang="en-GB" sz="1400" dirty="0">
                <a:solidFill>
                  <a:schemeClr val="bg2"/>
                </a:solidFill>
              </a:rPr>
              <a:t> do </a:t>
            </a:r>
            <a:r>
              <a:rPr lang="en-GB" sz="1400" dirty="0" err="1">
                <a:solidFill>
                  <a:schemeClr val="bg2"/>
                </a:solidFill>
              </a:rPr>
              <a:t>eiusmod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tempor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incididunt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labore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magna </a:t>
            </a:r>
            <a:r>
              <a:rPr lang="en-GB" sz="1400" dirty="0" err="1">
                <a:solidFill>
                  <a:schemeClr val="bg2"/>
                </a:solidFill>
              </a:rPr>
              <a:t>aliqua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enim</a:t>
            </a:r>
            <a:r>
              <a:rPr lang="en-GB" sz="1400" dirty="0">
                <a:solidFill>
                  <a:schemeClr val="bg2"/>
                </a:solidFill>
              </a:rPr>
              <a:t> ad minim </a:t>
            </a:r>
            <a:r>
              <a:rPr lang="en-GB" sz="1400" dirty="0" err="1">
                <a:solidFill>
                  <a:schemeClr val="bg2"/>
                </a:solidFill>
              </a:rPr>
              <a:t>veniam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quis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nostrud</a:t>
            </a:r>
            <a:r>
              <a:rPr lang="en-GB" sz="1400" dirty="0">
                <a:solidFill>
                  <a:schemeClr val="bg2"/>
                </a:solidFill>
              </a:rPr>
              <a:t> exercitation </a:t>
            </a:r>
            <a:r>
              <a:rPr lang="en-GB" sz="1400" dirty="0" err="1">
                <a:solidFill>
                  <a:schemeClr val="bg2"/>
                </a:solidFill>
              </a:rPr>
              <a:t>ullamco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laboris</a:t>
            </a:r>
            <a:r>
              <a:rPr lang="en-GB" sz="1400" dirty="0">
                <a:solidFill>
                  <a:schemeClr val="bg2"/>
                </a:solidFill>
              </a:rPr>
              <a:t> nisi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aliquip</a:t>
            </a:r>
            <a:r>
              <a:rPr lang="en-GB" sz="1400" dirty="0">
                <a:solidFill>
                  <a:schemeClr val="bg2"/>
                </a:solidFill>
              </a:rPr>
              <a:t> ex </a:t>
            </a:r>
            <a:r>
              <a:rPr lang="en-GB" sz="1400" dirty="0" err="1">
                <a:solidFill>
                  <a:schemeClr val="bg2"/>
                </a:solidFill>
              </a:rPr>
              <a:t>ea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commodo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consequat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Duis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irure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reprehenderit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voluptate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velit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esse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cillum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eu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fugiat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nulla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pariatur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383815"/>
            <a:ext cx="2189245" cy="1340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2720" y="476672"/>
            <a:ext cx="2550275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Out of every 100 people of working age about how many do you think are unemployed and looking for work?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3040" y="394566"/>
            <a:ext cx="4088905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Unemployment levels are hugely overestimated in every country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5288" y="4023355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3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1286130" y="2348880"/>
            <a:ext cx="733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Perceptions</a:t>
            </a:r>
            <a:endParaRPr lang="en-GB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560512" y="692696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WHAT DO YOU THINK THE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LIFE EXPECTANCY </a:t>
            </a: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WILL BE OF A CHILD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BORN IN 2014?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42" y="2477800"/>
            <a:ext cx="3478314" cy="3464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29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10272"/>
              </p:ext>
            </p:extLst>
          </p:nvPr>
        </p:nvGraphicFramePr>
        <p:xfrm>
          <a:off x="8121350" y="484094"/>
          <a:ext cx="1541144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0572"/>
                <a:gridCol w="770572"/>
              </a:tblGrid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8121351" y="1"/>
            <a:ext cx="1567766" cy="5802742"/>
            <a:chOff x="8121351" y="1"/>
            <a:chExt cx="1567766" cy="5802742"/>
          </a:xfrm>
        </p:grpSpPr>
        <p:sp>
          <p:nvSpPr>
            <p:cNvPr id="67" name="Rectangle 66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 bwMode="gray">
            <a:xfrm>
              <a:off x="8141826" y="131380"/>
              <a:ext cx="66244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8896955" y="289387"/>
              <a:ext cx="792162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87" name="Straight Connector 86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-6777" y="3145648"/>
            <a:ext cx="2688332" cy="3028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23710"/>
            <a:ext cx="1872620" cy="18651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TextBox 95"/>
          <p:cNvSpPr txBox="1"/>
          <p:nvPr/>
        </p:nvSpPr>
        <p:spPr>
          <a:xfrm>
            <a:off x="131281" y="2060848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What do you think the life expectancy will be of a child born in 2014?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98" name="Rectangle 97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01" name="Straight Connector 100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23" name="Chart 122"/>
          <p:cNvGraphicFramePr/>
          <p:nvPr>
            <p:extLst>
              <p:ext uri="{D42A27DB-BD31-4B8C-83A1-F6EECF244321}">
                <p14:modId xmlns:p14="http://schemas.microsoft.com/office/powerpoint/2010/main" val="919571105"/>
              </p:ext>
            </p:extLst>
          </p:nvPr>
        </p:nvGraphicFramePr>
        <p:xfrm>
          <a:off x="3584788" y="334197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87610"/>
              </p:ext>
            </p:extLst>
          </p:nvPr>
        </p:nvGraphicFramePr>
        <p:xfrm>
          <a:off x="3595293" y="475625"/>
          <a:ext cx="1417418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418"/>
              </a:tblGrid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Great Britain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Belgium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US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Poland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4" name="Picture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1366663"/>
            <a:ext cx="270886" cy="270156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5466951"/>
            <a:ext cx="270886" cy="271871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3" y="1773533"/>
            <a:ext cx="273466" cy="27244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572839"/>
            <a:ext cx="270886" cy="26987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33" y="2989122"/>
            <a:ext cx="272606" cy="27015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10" y="3443761"/>
            <a:ext cx="278052" cy="270156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96" y="4638023"/>
            <a:ext cx="268880" cy="271872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2192174"/>
            <a:ext cx="270886" cy="270156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2565318"/>
            <a:ext cx="270886" cy="271871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33" y="960646"/>
            <a:ext cx="272606" cy="27015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33" y="5877272"/>
            <a:ext cx="272606" cy="270156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96" y="5051075"/>
            <a:ext cx="268880" cy="270156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3826339"/>
            <a:ext cx="270886" cy="270156"/>
          </a:xfrm>
          <a:prstGeom prst="rect">
            <a:avLst/>
          </a:prstGeom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91" y="4245597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 bwMode="gray">
          <a:xfrm>
            <a:off x="4859811" y="289387"/>
            <a:ext cx="936278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LOW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159" name="TextBox 158"/>
          <p:cNvSpPr txBox="1"/>
          <p:nvPr/>
        </p:nvSpPr>
        <p:spPr bwMode="gray">
          <a:xfrm>
            <a:off x="6041371" y="289387"/>
            <a:ext cx="936278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>
            <a:off x="5928267" y="257005"/>
            <a:ext cx="0" cy="171400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 bwMode="gray">
          <a:xfrm>
            <a:off x="3129808" y="289387"/>
            <a:ext cx="1730003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DIFFERENCE IN YEARS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162" name="5-Point Star 161"/>
          <p:cNvSpPr/>
          <p:nvPr/>
        </p:nvSpPr>
        <p:spPr>
          <a:xfrm>
            <a:off x="4431102" y="3426827"/>
            <a:ext cx="221141" cy="22114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131281" y="4016037"/>
            <a:ext cx="2550274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People in most countries have a fairly accurate picture of life expectancy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43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6899"/>
              </p:ext>
            </p:extLst>
          </p:nvPr>
        </p:nvGraphicFramePr>
        <p:xfrm>
          <a:off x="776288" y="2205038"/>
          <a:ext cx="9073256" cy="352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0" name="TextBox 559"/>
          <p:cNvSpPr txBox="1"/>
          <p:nvPr/>
        </p:nvSpPr>
        <p:spPr>
          <a:xfrm rot="16200000">
            <a:off x="-1105946" y="3751739"/>
            <a:ext cx="3071912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</a:t>
            </a:r>
            <a:r>
              <a:rPr lang="en-GB" dirty="0" smtClean="0"/>
              <a:t>guess % </a:t>
            </a:r>
            <a:endParaRPr lang="en-GB" dirty="0"/>
          </a:p>
        </p:txBody>
      </p:sp>
      <p:sp>
        <p:nvSpPr>
          <p:cNvPr id="561" name="TextBox 560"/>
          <p:cNvSpPr txBox="1"/>
          <p:nvPr/>
        </p:nvSpPr>
        <p:spPr>
          <a:xfrm>
            <a:off x="1064568" y="5922254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life expectancy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436" y="726528"/>
            <a:ext cx="6436748" cy="7920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500"/>
              </a:lnSpc>
            </a:pPr>
            <a:r>
              <a:rPr lang="en-GB" sz="1400" dirty="0" err="1">
                <a:solidFill>
                  <a:schemeClr val="bg2"/>
                </a:solidFill>
              </a:rPr>
              <a:t>Lorem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ipsum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sit </a:t>
            </a:r>
            <a:r>
              <a:rPr lang="en-GB" sz="1400" dirty="0" err="1">
                <a:solidFill>
                  <a:schemeClr val="bg2"/>
                </a:solidFill>
              </a:rPr>
              <a:t>amet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consectetur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adipiscing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elit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sed</a:t>
            </a:r>
            <a:r>
              <a:rPr lang="en-GB" sz="1400" dirty="0">
                <a:solidFill>
                  <a:schemeClr val="bg2"/>
                </a:solidFill>
              </a:rPr>
              <a:t> do </a:t>
            </a:r>
            <a:r>
              <a:rPr lang="en-GB" sz="1400" dirty="0" err="1">
                <a:solidFill>
                  <a:schemeClr val="bg2"/>
                </a:solidFill>
              </a:rPr>
              <a:t>eiusmod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tempor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incididunt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labore</a:t>
            </a:r>
            <a:r>
              <a:rPr lang="en-GB" sz="1400" dirty="0">
                <a:solidFill>
                  <a:schemeClr val="bg2"/>
                </a:solidFill>
              </a:rPr>
              <a:t> et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magna </a:t>
            </a:r>
            <a:r>
              <a:rPr lang="en-GB" sz="1400" dirty="0" err="1">
                <a:solidFill>
                  <a:schemeClr val="bg2"/>
                </a:solidFill>
              </a:rPr>
              <a:t>aliqua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enim</a:t>
            </a:r>
            <a:r>
              <a:rPr lang="en-GB" sz="1400" dirty="0">
                <a:solidFill>
                  <a:schemeClr val="bg2"/>
                </a:solidFill>
              </a:rPr>
              <a:t> ad minim </a:t>
            </a:r>
            <a:r>
              <a:rPr lang="en-GB" sz="1400" dirty="0" err="1">
                <a:solidFill>
                  <a:schemeClr val="bg2"/>
                </a:solidFill>
              </a:rPr>
              <a:t>veniam</a:t>
            </a:r>
            <a:r>
              <a:rPr lang="en-GB" sz="1400" dirty="0">
                <a:solidFill>
                  <a:schemeClr val="bg2"/>
                </a:solidFill>
              </a:rPr>
              <a:t>, </a:t>
            </a:r>
            <a:r>
              <a:rPr lang="en-GB" sz="1400" dirty="0" err="1">
                <a:solidFill>
                  <a:schemeClr val="bg2"/>
                </a:solidFill>
              </a:rPr>
              <a:t>quis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nostrud</a:t>
            </a:r>
            <a:r>
              <a:rPr lang="en-GB" sz="1400" dirty="0">
                <a:solidFill>
                  <a:schemeClr val="bg2"/>
                </a:solidFill>
              </a:rPr>
              <a:t> exercitation </a:t>
            </a:r>
            <a:r>
              <a:rPr lang="en-GB" sz="1400" dirty="0" err="1">
                <a:solidFill>
                  <a:schemeClr val="bg2"/>
                </a:solidFill>
              </a:rPr>
              <a:t>ullamco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laboris</a:t>
            </a:r>
            <a:r>
              <a:rPr lang="en-GB" sz="1400" dirty="0">
                <a:solidFill>
                  <a:schemeClr val="bg2"/>
                </a:solidFill>
              </a:rPr>
              <a:t> nisi </a:t>
            </a:r>
            <a:r>
              <a:rPr lang="en-GB" sz="1400" dirty="0" err="1">
                <a:solidFill>
                  <a:schemeClr val="bg2"/>
                </a:solidFill>
              </a:rPr>
              <a:t>ut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aliquip</a:t>
            </a:r>
            <a:r>
              <a:rPr lang="en-GB" sz="1400" dirty="0">
                <a:solidFill>
                  <a:schemeClr val="bg2"/>
                </a:solidFill>
              </a:rPr>
              <a:t> ex </a:t>
            </a:r>
            <a:r>
              <a:rPr lang="en-GB" sz="1400" dirty="0" err="1">
                <a:solidFill>
                  <a:schemeClr val="bg2"/>
                </a:solidFill>
              </a:rPr>
              <a:t>ea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commodo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consequat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  <a:r>
              <a:rPr lang="en-GB" sz="1400" dirty="0" err="1">
                <a:solidFill>
                  <a:schemeClr val="bg2"/>
                </a:solidFill>
              </a:rPr>
              <a:t>Duis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aute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irure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reprehenderit</a:t>
            </a:r>
            <a:r>
              <a:rPr lang="en-GB" sz="1400" dirty="0">
                <a:solidFill>
                  <a:schemeClr val="bg2"/>
                </a:solidFill>
              </a:rPr>
              <a:t> in </a:t>
            </a:r>
            <a:r>
              <a:rPr lang="en-GB" sz="1400" dirty="0" err="1">
                <a:solidFill>
                  <a:schemeClr val="bg2"/>
                </a:solidFill>
              </a:rPr>
              <a:t>voluptate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velit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esse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cillum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dolore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eu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fugiat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nulla</a:t>
            </a:r>
            <a:r>
              <a:rPr lang="en-GB" sz="1400" dirty="0">
                <a:solidFill>
                  <a:schemeClr val="bg2"/>
                </a:solidFill>
              </a:rPr>
              <a:t> </a:t>
            </a:r>
            <a:r>
              <a:rPr lang="en-GB" sz="1400" dirty="0" err="1">
                <a:solidFill>
                  <a:schemeClr val="bg2"/>
                </a:solidFill>
              </a:rPr>
              <a:t>pariatur</a:t>
            </a:r>
            <a:r>
              <a:rPr lang="en-GB" sz="14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0" y="61179"/>
            <a:ext cx="1389682" cy="1607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6923" y="579293"/>
            <a:ext cx="242777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What do you think the life expectancy will be of a child born in 2014?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3040" y="260648"/>
            <a:ext cx="3600400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+mj-lt"/>
              </a:rPr>
              <a:t>People in most countries have a fairly accurate picture of life expectancy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5288" y="3951347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4149080"/>
            <a:ext cx="9906000" cy="207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 bwMode="gray">
          <a:xfrm>
            <a:off x="273050" y="454579"/>
            <a:ext cx="9361488" cy="5773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 bwMode="gray">
          <a:xfrm>
            <a:off x="1286130" y="764704"/>
            <a:ext cx="73337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Looking across all questions, we have calculated a measure of how accurate the population of each country is. 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This gives us our </a:t>
            </a:r>
          </a:p>
          <a:p>
            <a:pPr algn="ctr"/>
            <a:r>
              <a:rPr lang="en-GB" sz="54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“Index of Ignorance”</a:t>
            </a:r>
            <a:endParaRPr lang="en-GB" sz="54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9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/>
          <p:cNvSpPr/>
          <p:nvPr/>
        </p:nvSpPr>
        <p:spPr bwMode="gray">
          <a:xfrm>
            <a:off x="2648744" y="188640"/>
            <a:ext cx="6912768" cy="6059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2" name="Rectangle 241"/>
          <p:cNvSpPr/>
          <p:nvPr/>
        </p:nvSpPr>
        <p:spPr bwMode="gray">
          <a:xfrm>
            <a:off x="0" y="0"/>
            <a:ext cx="2648744" cy="6248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 bwMode="gray">
          <a:xfrm>
            <a:off x="2121859" y="576323"/>
            <a:ext cx="7277059" cy="3891125"/>
            <a:chOff x="453000" y="980728"/>
            <a:chExt cx="9000000" cy="4812401"/>
          </a:xfrm>
          <a:solidFill>
            <a:schemeClr val="bg1"/>
          </a:solidFill>
        </p:grpSpPr>
        <p:sp>
          <p:nvSpPr>
            <p:cNvPr id="125" name="Freeform 397"/>
            <p:cNvSpPr>
              <a:spLocks/>
            </p:cNvSpPr>
            <p:nvPr/>
          </p:nvSpPr>
          <p:spPr bwMode="gray">
            <a:xfrm>
              <a:off x="453000" y="1554953"/>
              <a:ext cx="694943" cy="947799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" name="Freeform 321"/>
            <p:cNvSpPr>
              <a:spLocks/>
            </p:cNvSpPr>
            <p:nvPr/>
          </p:nvSpPr>
          <p:spPr bwMode="gray">
            <a:xfrm rot="730076">
              <a:off x="4570455" y="2864906"/>
              <a:ext cx="370309" cy="290375"/>
            </a:xfrm>
            <a:custGeom>
              <a:avLst/>
              <a:gdLst>
                <a:gd name="T0" fmla="*/ 2147483647 w 10000"/>
                <a:gd name="T1" fmla="*/ 938283244 h 10009"/>
                <a:gd name="T2" fmla="*/ 2147483647 w 10000"/>
                <a:gd name="T3" fmla="*/ 911640292 h 10009"/>
                <a:gd name="T4" fmla="*/ 2147483647 w 10000"/>
                <a:gd name="T5" fmla="*/ 811414149 h 10009"/>
                <a:gd name="T6" fmla="*/ 2147483647 w 10000"/>
                <a:gd name="T7" fmla="*/ 851378578 h 10009"/>
                <a:gd name="T8" fmla="*/ 2147483647 w 10000"/>
                <a:gd name="T9" fmla="*/ 851378578 h 10009"/>
                <a:gd name="T10" fmla="*/ 2147483647 w 10000"/>
                <a:gd name="T11" fmla="*/ 465665011 h 10009"/>
                <a:gd name="T12" fmla="*/ 2147483647 w 10000"/>
                <a:gd name="T13" fmla="*/ 5715643 h 10009"/>
                <a:gd name="T14" fmla="*/ 2147483647 w 10000"/>
                <a:gd name="T15" fmla="*/ 216968335 h 10009"/>
                <a:gd name="T16" fmla="*/ 2147483647 w 10000"/>
                <a:gd name="T17" fmla="*/ 5715643 h 10009"/>
                <a:gd name="T18" fmla="*/ 1357109501 w 10000"/>
                <a:gd name="T19" fmla="*/ 216968335 h 10009"/>
                <a:gd name="T20" fmla="*/ 0 w 10000"/>
                <a:gd name="T21" fmla="*/ 640125827 h 10009"/>
                <a:gd name="T22" fmla="*/ 905847371 w 10000"/>
                <a:gd name="T23" fmla="*/ 1697671768 h 10009"/>
                <a:gd name="T24" fmla="*/ 1811693590 w 10000"/>
                <a:gd name="T25" fmla="*/ 1274536579 h 10009"/>
                <a:gd name="T26" fmla="*/ 2147483647 w 10000"/>
                <a:gd name="T27" fmla="*/ 1485789329 h 10009"/>
                <a:gd name="T28" fmla="*/ 2147483647 w 10000"/>
                <a:gd name="T29" fmla="*/ 1697671768 h 10009"/>
                <a:gd name="T30" fmla="*/ 2147483647 w 10000"/>
                <a:gd name="T31" fmla="*/ 1697671768 h 10009"/>
                <a:gd name="T32" fmla="*/ 2147483647 w 10000"/>
                <a:gd name="T33" fmla="*/ 1908946652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1806156133 h 10009"/>
                <a:gd name="T74" fmla="*/ 2147483647 w 10000"/>
                <a:gd name="T75" fmla="*/ 1111484346 h 10009"/>
                <a:gd name="T76" fmla="*/ 2147483647 w 10000"/>
                <a:gd name="T77" fmla="*/ 1013777859 h 10009"/>
                <a:gd name="T78" fmla="*/ 2147483647 w 10000"/>
                <a:gd name="T79" fmla="*/ 1011258203 h 10009"/>
                <a:gd name="T80" fmla="*/ 2147483647 w 10000"/>
                <a:gd name="T81" fmla="*/ 938283244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00"/>
                <a:gd name="T124" fmla="*/ 0 h 10009"/>
                <a:gd name="T125" fmla="*/ 10000 w 10000"/>
                <a:gd name="T126" fmla="*/ 10009 h 100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Freeform 322"/>
            <p:cNvSpPr>
              <a:spLocks/>
            </p:cNvSpPr>
            <p:nvPr/>
          </p:nvSpPr>
          <p:spPr bwMode="gray">
            <a:xfrm rot="926903">
              <a:off x="4580243" y="2884482"/>
              <a:ext cx="92985" cy="203915"/>
            </a:xfrm>
            <a:custGeom>
              <a:avLst/>
              <a:gdLst>
                <a:gd name="T0" fmla="*/ 47081870 w 10000"/>
                <a:gd name="T1" fmla="*/ 1062621086 h 10437"/>
                <a:gd name="T2" fmla="*/ 47081870 w 10000"/>
                <a:gd name="T3" fmla="*/ 1000778581 h 10437"/>
                <a:gd name="T4" fmla="*/ 48750305 w 10000"/>
                <a:gd name="T5" fmla="*/ 881278826 h 10437"/>
                <a:gd name="T6" fmla="*/ 53808454 w 10000"/>
                <a:gd name="T7" fmla="*/ 753133556 h 10437"/>
                <a:gd name="T8" fmla="*/ 53808454 w 10000"/>
                <a:gd name="T9" fmla="*/ 691291051 h 10437"/>
                <a:gd name="T10" fmla="*/ 55852590 w 10000"/>
                <a:gd name="T11" fmla="*/ 543104583 h 10437"/>
                <a:gd name="T12" fmla="*/ 60534350 w 10000"/>
                <a:gd name="T13" fmla="*/ 443653479 h 10437"/>
                <a:gd name="T14" fmla="*/ 61550120 w 10000"/>
                <a:gd name="T15" fmla="*/ 322978579 h 10437"/>
                <a:gd name="T16" fmla="*/ 67260210 w 10000"/>
                <a:gd name="T17" fmla="*/ 196015375 h 10437"/>
                <a:gd name="T18" fmla="*/ 60534350 w 10000"/>
                <a:gd name="T19" fmla="*/ 134173136 h 10437"/>
                <a:gd name="T20" fmla="*/ 53808454 w 10000"/>
                <a:gd name="T21" fmla="*/ 61842639 h 10437"/>
                <a:gd name="T22" fmla="*/ 33630141 w 10000"/>
                <a:gd name="T23" fmla="*/ 0 h 10437"/>
                <a:gd name="T24" fmla="*/ 20178331 w 10000"/>
                <a:gd name="T25" fmla="*/ 61842639 h 10437"/>
                <a:gd name="T26" fmla="*/ 13451733 w 10000"/>
                <a:gd name="T27" fmla="*/ 134173136 h 10437"/>
                <a:gd name="T28" fmla="*/ 8306950 w 10000"/>
                <a:gd name="T29" fmla="*/ 187238748 h 10437"/>
                <a:gd name="T30" fmla="*/ 13451733 w 10000"/>
                <a:gd name="T31" fmla="*/ 381680165 h 10437"/>
                <a:gd name="T32" fmla="*/ 13451733 w 10000"/>
                <a:gd name="T33" fmla="*/ 629318193 h 10437"/>
                <a:gd name="T34" fmla="*/ 1540306 w 10000"/>
                <a:gd name="T35" fmla="*/ 813147788 h 10437"/>
                <a:gd name="T36" fmla="*/ 0 w 10000"/>
                <a:gd name="T37" fmla="*/ 938798574 h 10437"/>
                <a:gd name="T38" fmla="*/ 4372006 w 10000"/>
                <a:gd name="T39" fmla="*/ 1011389870 h 10437"/>
                <a:gd name="T40" fmla="*/ 13451733 w 10000"/>
                <a:gd name="T41" fmla="*/ 1000778581 h 10437"/>
                <a:gd name="T42" fmla="*/ 7620887 w 10000"/>
                <a:gd name="T43" fmla="*/ 1362273355 h 10437"/>
                <a:gd name="T44" fmla="*/ 43604781 w 10000"/>
                <a:gd name="T45" fmla="*/ 1367516637 h 10437"/>
                <a:gd name="T46" fmla="*/ 48279085 w 10000"/>
                <a:gd name="T47" fmla="*/ 1235570931 h 10437"/>
                <a:gd name="T48" fmla="*/ 47081870 w 10000"/>
                <a:gd name="T49" fmla="*/ 1186436298 h 10437"/>
                <a:gd name="T50" fmla="*/ 47081870 w 10000"/>
                <a:gd name="T51" fmla="*/ 106262108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000"/>
                <a:gd name="T79" fmla="*/ 0 h 10437"/>
                <a:gd name="T80" fmla="*/ 10000 w 10000"/>
                <a:gd name="T81" fmla="*/ 10437 h 104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Freeform 341"/>
            <p:cNvSpPr>
              <a:spLocks/>
            </p:cNvSpPr>
            <p:nvPr/>
          </p:nvSpPr>
          <p:spPr bwMode="gray">
            <a:xfrm>
              <a:off x="5125105" y="2755607"/>
              <a:ext cx="195759" cy="86461"/>
            </a:xfrm>
            <a:custGeom>
              <a:avLst/>
              <a:gdLst>
                <a:gd name="T0" fmla="*/ 1265222172 w 10000"/>
                <a:gd name="T1" fmla="*/ 27378099 h 10000"/>
                <a:gd name="T2" fmla="*/ 1320279089 w 10000"/>
                <a:gd name="T3" fmla="*/ 18248911 h 10000"/>
                <a:gd name="T4" fmla="*/ 1320279089 w 10000"/>
                <a:gd name="T5" fmla="*/ 18248911 h 10000"/>
                <a:gd name="T6" fmla="*/ 1265222172 w 10000"/>
                <a:gd name="T7" fmla="*/ 9124455 h 10000"/>
                <a:gd name="T8" fmla="*/ 1265222172 w 10000"/>
                <a:gd name="T9" fmla="*/ 4561912 h 10000"/>
                <a:gd name="T10" fmla="*/ 1210302720 w 10000"/>
                <a:gd name="T11" fmla="*/ 4561912 h 10000"/>
                <a:gd name="T12" fmla="*/ 990211603 w 10000"/>
                <a:gd name="T13" fmla="*/ 0 h 10000"/>
                <a:gd name="T14" fmla="*/ 935153772 w 10000"/>
                <a:gd name="T15" fmla="*/ 4561912 h 10000"/>
                <a:gd name="T16" fmla="*/ 770119876 w 10000"/>
                <a:gd name="T17" fmla="*/ 4561912 h 10000"/>
                <a:gd name="T18" fmla="*/ 715193718 w 10000"/>
                <a:gd name="T19" fmla="*/ 9124455 h 10000"/>
                <a:gd name="T20" fmla="*/ 605085523 w 10000"/>
                <a:gd name="T21" fmla="*/ 13686366 h 10000"/>
                <a:gd name="T22" fmla="*/ 660143202 w 10000"/>
                <a:gd name="T23" fmla="*/ 22810821 h 10000"/>
                <a:gd name="T24" fmla="*/ 605085523 w 10000"/>
                <a:gd name="T25" fmla="*/ 27378099 h 10000"/>
                <a:gd name="T26" fmla="*/ 550159670 w 10000"/>
                <a:gd name="T27" fmla="*/ 27378099 h 10000"/>
                <a:gd name="T28" fmla="*/ 330067943 w 10000"/>
                <a:gd name="T29" fmla="*/ 31940076 h 10000"/>
                <a:gd name="T30" fmla="*/ 220091651 w 10000"/>
                <a:gd name="T31" fmla="*/ 31940076 h 10000"/>
                <a:gd name="T32" fmla="*/ 55057393 w 10000"/>
                <a:gd name="T33" fmla="*/ 31940076 h 10000"/>
                <a:gd name="T34" fmla="*/ 0 w 10000"/>
                <a:gd name="T35" fmla="*/ 31940076 h 10000"/>
                <a:gd name="T36" fmla="*/ 55057393 w 10000"/>
                <a:gd name="T37" fmla="*/ 36502567 h 10000"/>
                <a:gd name="T38" fmla="*/ 165034277 w 10000"/>
                <a:gd name="T39" fmla="*/ 45626993 h 10000"/>
                <a:gd name="T40" fmla="*/ 220091651 w 10000"/>
                <a:gd name="T41" fmla="*/ 50188987 h 10000"/>
                <a:gd name="T42" fmla="*/ 275017504 w 10000"/>
                <a:gd name="T43" fmla="*/ 45626993 h 10000"/>
                <a:gd name="T44" fmla="*/ 495102144 w 10000"/>
                <a:gd name="T45" fmla="*/ 45626993 h 10000"/>
                <a:gd name="T46" fmla="*/ 715193718 w 10000"/>
                <a:gd name="T47" fmla="*/ 50188987 h 10000"/>
                <a:gd name="T48" fmla="*/ 770119876 w 10000"/>
                <a:gd name="T49" fmla="*/ 50188987 h 10000"/>
                <a:gd name="T50" fmla="*/ 990211603 w 10000"/>
                <a:gd name="T51" fmla="*/ 50188987 h 10000"/>
                <a:gd name="T52" fmla="*/ 1155245498 w 10000"/>
                <a:gd name="T53" fmla="*/ 41064528 h 10000"/>
                <a:gd name="T54" fmla="*/ 1210302720 w 10000"/>
                <a:gd name="T55" fmla="*/ 41064528 h 10000"/>
                <a:gd name="T56" fmla="*/ 1265222172 w 10000"/>
                <a:gd name="T57" fmla="*/ 27378099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000"/>
                <a:gd name="T88" fmla="*/ 0 h 10000"/>
                <a:gd name="T89" fmla="*/ 10000 w 10000"/>
                <a:gd name="T90" fmla="*/ 10000 h 1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Freeform 342"/>
            <p:cNvSpPr>
              <a:spLocks/>
            </p:cNvSpPr>
            <p:nvPr/>
          </p:nvSpPr>
          <p:spPr bwMode="gray">
            <a:xfrm rot="471028">
              <a:off x="4789052" y="2647939"/>
              <a:ext cx="313214" cy="301795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1990462359 h 10000"/>
                <a:gd name="T24" fmla="*/ 2147483647 w 10043"/>
                <a:gd name="T25" fmla="*/ 1809443954 h 10000"/>
                <a:gd name="T26" fmla="*/ 2147483647 w 10043"/>
                <a:gd name="T27" fmla="*/ 1628426019 h 10000"/>
                <a:gd name="T28" fmla="*/ 2147483647 w 10043"/>
                <a:gd name="T29" fmla="*/ 1447408085 h 10000"/>
                <a:gd name="T30" fmla="*/ 2147483647 w 10043"/>
                <a:gd name="T31" fmla="*/ 1266390150 h 10000"/>
                <a:gd name="T32" fmla="*/ 2147483647 w 10043"/>
                <a:gd name="T33" fmla="*/ 1085372215 h 10000"/>
                <a:gd name="T34" fmla="*/ 2147483647 w 10043"/>
                <a:gd name="T35" fmla="*/ 905088970 h 10000"/>
                <a:gd name="T36" fmla="*/ 2147483647 w 10043"/>
                <a:gd name="T37" fmla="*/ 543053100 h 10000"/>
                <a:gd name="T38" fmla="*/ 2147483647 w 10043"/>
                <a:gd name="T39" fmla="*/ 362035752 h 10000"/>
                <a:gd name="T40" fmla="*/ 2147483647 w 10043"/>
                <a:gd name="T41" fmla="*/ 0 h 10000"/>
                <a:gd name="T42" fmla="*/ 2147483647 w 10043"/>
                <a:gd name="T43" fmla="*/ 181017524 h 10000"/>
                <a:gd name="T44" fmla="*/ 2147483647 w 10043"/>
                <a:gd name="T45" fmla="*/ 905088970 h 10000"/>
                <a:gd name="T46" fmla="*/ 2147483647 w 10043"/>
                <a:gd name="T47" fmla="*/ 1085372215 h 10000"/>
                <a:gd name="T48" fmla="*/ 2147483647 w 10043"/>
                <a:gd name="T49" fmla="*/ 1558410828 h 10000"/>
                <a:gd name="T50" fmla="*/ 2147483647 w 10043"/>
                <a:gd name="T51" fmla="*/ 1515195008 h 10000"/>
                <a:gd name="T52" fmla="*/ 2147483647 w 10043"/>
                <a:gd name="T53" fmla="*/ 1228393046 h 10000"/>
                <a:gd name="T54" fmla="*/ 1999737302 w 10043"/>
                <a:gd name="T55" fmla="*/ 1207546375 h 10000"/>
                <a:gd name="T56" fmla="*/ 1992916680 w 10043"/>
                <a:gd name="T57" fmla="*/ 1672375824 h 10000"/>
                <a:gd name="T58" fmla="*/ 2016761178 w 10043"/>
                <a:gd name="T59" fmla="*/ 2147483647 h 10000"/>
                <a:gd name="T60" fmla="*/ 1363544106 w 10043"/>
                <a:gd name="T61" fmla="*/ 2147483647 h 10000"/>
                <a:gd name="T62" fmla="*/ 1097807897 w 10043"/>
                <a:gd name="T63" fmla="*/ 1860106759 h 10000"/>
                <a:gd name="T64" fmla="*/ 582547203 w 10043"/>
                <a:gd name="T65" fmla="*/ 1955454293 h 10000"/>
                <a:gd name="T66" fmla="*/ 28094223 w 10043"/>
                <a:gd name="T67" fmla="*/ 2042619448 h 10000"/>
                <a:gd name="T68" fmla="*/ 80062216 w 10043"/>
                <a:gd name="T69" fmla="*/ 2147483647 h 10000"/>
                <a:gd name="T70" fmla="*/ 89426974 w 10043"/>
                <a:gd name="T71" fmla="*/ 2147483647 h 10000"/>
                <a:gd name="T72" fmla="*/ 709433788 w 10043"/>
                <a:gd name="T73" fmla="*/ 2147483647 h 10000"/>
                <a:gd name="T74" fmla="*/ 1363544106 w 10043"/>
                <a:gd name="T75" fmla="*/ 2147483647 h 10000"/>
                <a:gd name="T76" fmla="*/ 1580696859 w 10043"/>
                <a:gd name="T77" fmla="*/ 2147483647 h 10000"/>
                <a:gd name="T78" fmla="*/ 1580696859 w 10043"/>
                <a:gd name="T79" fmla="*/ 2147483647 h 10000"/>
                <a:gd name="T80" fmla="*/ 1798743101 w 10043"/>
                <a:gd name="T81" fmla="*/ 2147483647 h 10000"/>
                <a:gd name="T82" fmla="*/ 2016761178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1863457915 w 10043"/>
                <a:gd name="T89" fmla="*/ 2147483647 h 10000"/>
                <a:gd name="T90" fmla="*/ 1803858324 w 10043"/>
                <a:gd name="T91" fmla="*/ 2147483647 h 10000"/>
                <a:gd name="T92" fmla="*/ 2142808661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43"/>
                <a:gd name="T184" fmla="*/ 0 h 10000"/>
                <a:gd name="T185" fmla="*/ 10043 w 10043"/>
                <a:gd name="T186" fmla="*/ 10000 h 1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Freeform 343"/>
            <p:cNvSpPr>
              <a:spLocks/>
            </p:cNvSpPr>
            <p:nvPr/>
          </p:nvSpPr>
          <p:spPr bwMode="gray">
            <a:xfrm>
              <a:off x="5054957" y="2829017"/>
              <a:ext cx="319739" cy="324633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Freeform 344"/>
            <p:cNvSpPr>
              <a:spLocks/>
            </p:cNvSpPr>
            <p:nvPr/>
          </p:nvSpPr>
          <p:spPr bwMode="gray">
            <a:xfrm>
              <a:off x="5046801" y="2512540"/>
              <a:ext cx="205547" cy="300163"/>
            </a:xfrm>
            <a:custGeom>
              <a:avLst/>
              <a:gdLst>
                <a:gd name="T0" fmla="*/ 271327624 w 10045"/>
                <a:gd name="T1" fmla="*/ 1888843170 h 10019"/>
                <a:gd name="T2" fmla="*/ 217035384 w 10045"/>
                <a:gd name="T3" fmla="*/ 2147483647 h 10019"/>
                <a:gd name="T4" fmla="*/ 217035384 w 10045"/>
                <a:gd name="T5" fmla="*/ 2147483647 h 10019"/>
                <a:gd name="T6" fmla="*/ 108592644 w 10045"/>
                <a:gd name="T7" fmla="*/ 2147483647 h 10019"/>
                <a:gd name="T8" fmla="*/ 108592644 w 10045"/>
                <a:gd name="T9" fmla="*/ 2147483647 h 10019"/>
                <a:gd name="T10" fmla="*/ 54300265 w 10045"/>
                <a:gd name="T11" fmla="*/ 2147483647 h 10019"/>
                <a:gd name="T12" fmla="*/ 54300265 w 10045"/>
                <a:gd name="T13" fmla="*/ 2147483647 h 10019"/>
                <a:gd name="T14" fmla="*/ 108592644 w 10045"/>
                <a:gd name="T15" fmla="*/ 2147483647 h 10019"/>
                <a:gd name="T16" fmla="*/ 54300265 w 10045"/>
                <a:gd name="T17" fmla="*/ 2147483647 h 10019"/>
                <a:gd name="T18" fmla="*/ 0 w 10045"/>
                <a:gd name="T19" fmla="*/ 2147483647 h 10019"/>
                <a:gd name="T20" fmla="*/ 162735060 w 10045"/>
                <a:gd name="T21" fmla="*/ 2147483647 h 10019"/>
                <a:gd name="T22" fmla="*/ 271327624 w 10045"/>
                <a:gd name="T23" fmla="*/ 2147483647 h 10019"/>
                <a:gd name="T24" fmla="*/ 434220513 w 10045"/>
                <a:gd name="T25" fmla="*/ 2147483647 h 10019"/>
                <a:gd name="T26" fmla="*/ 350965859 w 10045"/>
                <a:gd name="T27" fmla="*/ 2147483647 h 10019"/>
                <a:gd name="T28" fmla="*/ 290846074 w 10045"/>
                <a:gd name="T29" fmla="*/ 2147483647 h 10019"/>
                <a:gd name="T30" fmla="*/ 326259625 w 10045"/>
                <a:gd name="T31" fmla="*/ 2147483647 h 10019"/>
                <a:gd name="T32" fmla="*/ 542662895 w 10045"/>
                <a:gd name="T33" fmla="*/ 2147483647 h 10019"/>
                <a:gd name="T34" fmla="*/ 651255658 w 10045"/>
                <a:gd name="T35" fmla="*/ 2147483647 h 10019"/>
                <a:gd name="T36" fmla="*/ 702405167 w 10045"/>
                <a:gd name="T37" fmla="*/ 2147483647 h 10019"/>
                <a:gd name="T38" fmla="*/ 740961609 w 10045"/>
                <a:gd name="T39" fmla="*/ 2147483647 h 10019"/>
                <a:gd name="T40" fmla="*/ 868290644 w 10045"/>
                <a:gd name="T41" fmla="*/ 2147483647 h 10019"/>
                <a:gd name="T42" fmla="*/ 976883726 w 10045"/>
                <a:gd name="T43" fmla="*/ 2147483647 h 10019"/>
                <a:gd name="T44" fmla="*/ 1193910588 w 10045"/>
                <a:gd name="T45" fmla="*/ 2147483647 h 10019"/>
                <a:gd name="T46" fmla="*/ 1314631732 w 10045"/>
                <a:gd name="T47" fmla="*/ 2147483647 h 10019"/>
                <a:gd name="T48" fmla="*/ 1353029189 w 10045"/>
                <a:gd name="T49" fmla="*/ 2147483647 h 10019"/>
                <a:gd name="T50" fmla="*/ 1308172311 w 10045"/>
                <a:gd name="T51" fmla="*/ 2147483647 h 10019"/>
                <a:gd name="T52" fmla="*/ 1385292522 w 10045"/>
                <a:gd name="T53" fmla="*/ 2147483647 h 10019"/>
                <a:gd name="T54" fmla="*/ 1449035416 w 10045"/>
                <a:gd name="T55" fmla="*/ 2147483647 h 10019"/>
                <a:gd name="T56" fmla="*/ 1480666635 w 10045"/>
                <a:gd name="T57" fmla="*/ 2147483647 h 10019"/>
                <a:gd name="T58" fmla="*/ 1397886385 w 10045"/>
                <a:gd name="T59" fmla="*/ 2147483647 h 10019"/>
                <a:gd name="T60" fmla="*/ 1273548743 w 10045"/>
                <a:gd name="T61" fmla="*/ 2147483647 h 10019"/>
                <a:gd name="T62" fmla="*/ 1152204406 w 10045"/>
                <a:gd name="T63" fmla="*/ 2147483647 h 10019"/>
                <a:gd name="T64" fmla="*/ 1117107390 w 10045"/>
                <a:gd name="T65" fmla="*/ 2147483647 h 10019"/>
                <a:gd name="T66" fmla="*/ 1193910588 w 10045"/>
                <a:gd name="T67" fmla="*/ 2147483647 h 10019"/>
                <a:gd name="T68" fmla="*/ 1302511316 w 10045"/>
                <a:gd name="T69" fmla="*/ 2147483647 h 10019"/>
                <a:gd name="T70" fmla="*/ 1429990415 w 10045"/>
                <a:gd name="T71" fmla="*/ 2147483647 h 10019"/>
                <a:gd name="T72" fmla="*/ 1477832315 w 10045"/>
                <a:gd name="T73" fmla="*/ 2147483647 h 10019"/>
                <a:gd name="T74" fmla="*/ 1573838542 w 10045"/>
                <a:gd name="T75" fmla="*/ 2147483647 h 10019"/>
                <a:gd name="T76" fmla="*/ 1573838542 w 10045"/>
                <a:gd name="T77" fmla="*/ 2147483647 h 10019"/>
                <a:gd name="T78" fmla="*/ 1573838542 w 10045"/>
                <a:gd name="T79" fmla="*/ 2147483647 h 10019"/>
                <a:gd name="T80" fmla="*/ 1519537859 w 10045"/>
                <a:gd name="T81" fmla="*/ 2147483647 h 10019"/>
                <a:gd name="T82" fmla="*/ 1519537859 w 10045"/>
                <a:gd name="T83" fmla="*/ 2078519233 h 10019"/>
                <a:gd name="T84" fmla="*/ 1519537859 w 10045"/>
                <a:gd name="T85" fmla="*/ 1888843170 h 10019"/>
                <a:gd name="T86" fmla="*/ 1465246097 w 10045"/>
                <a:gd name="T87" fmla="*/ 1322693591 h 10019"/>
                <a:gd name="T88" fmla="*/ 1465246097 w 10045"/>
                <a:gd name="T89" fmla="*/ 944780770 h 10019"/>
                <a:gd name="T90" fmla="*/ 1248211271 w 10045"/>
                <a:gd name="T91" fmla="*/ 566869115 h 10019"/>
                <a:gd name="T92" fmla="*/ 1031176126 w 10045"/>
                <a:gd name="T93" fmla="*/ 944780770 h 10019"/>
                <a:gd name="T94" fmla="*/ 922583043 w 10045"/>
                <a:gd name="T95" fmla="*/ 755824476 h 10019"/>
                <a:gd name="T96" fmla="*/ 922583043 w 10045"/>
                <a:gd name="T97" fmla="*/ 377912704 h 10019"/>
                <a:gd name="T98" fmla="*/ 759847944 w 10045"/>
                <a:gd name="T99" fmla="*/ 188956352 h 10019"/>
                <a:gd name="T100" fmla="*/ 759847944 w 10045"/>
                <a:gd name="T101" fmla="*/ 188956352 h 10019"/>
                <a:gd name="T102" fmla="*/ 651255658 w 10045"/>
                <a:gd name="T103" fmla="*/ 0 h 10019"/>
                <a:gd name="T104" fmla="*/ 596955294 w 10045"/>
                <a:gd name="T105" fmla="*/ 188956352 h 10019"/>
                <a:gd name="T106" fmla="*/ 596955294 w 10045"/>
                <a:gd name="T107" fmla="*/ 188956352 h 10019"/>
                <a:gd name="T108" fmla="*/ 542662895 w 10045"/>
                <a:gd name="T109" fmla="*/ 944780770 h 10019"/>
                <a:gd name="T110" fmla="*/ 488362530 w 10045"/>
                <a:gd name="T111" fmla="*/ 1322693591 h 10019"/>
                <a:gd name="T112" fmla="*/ 379928114 w 10045"/>
                <a:gd name="T113" fmla="*/ 1322693591 h 10019"/>
                <a:gd name="T114" fmla="*/ 271327624 w 10045"/>
                <a:gd name="T115" fmla="*/ 1322693591 h 10019"/>
                <a:gd name="T116" fmla="*/ 271327624 w 10045"/>
                <a:gd name="T117" fmla="*/ 1511649884 h 10019"/>
                <a:gd name="T118" fmla="*/ 271327624 w 10045"/>
                <a:gd name="T119" fmla="*/ 1888843170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45"/>
                <a:gd name="T181" fmla="*/ 0 h 10019"/>
                <a:gd name="T182" fmla="*/ 10045 w 10045"/>
                <a:gd name="T183" fmla="*/ 10019 h 10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Freeform 345"/>
            <p:cNvSpPr>
              <a:spLocks/>
            </p:cNvSpPr>
            <p:nvPr/>
          </p:nvSpPr>
          <p:spPr bwMode="gray">
            <a:xfrm>
              <a:off x="5020700" y="2574530"/>
              <a:ext cx="78303" cy="104405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Freeform 346"/>
            <p:cNvSpPr>
              <a:spLocks/>
            </p:cNvSpPr>
            <p:nvPr/>
          </p:nvSpPr>
          <p:spPr bwMode="gray">
            <a:xfrm rot="20966185">
              <a:off x="5412217" y="3019881"/>
              <a:ext cx="163132" cy="168027"/>
            </a:xfrm>
            <a:custGeom>
              <a:avLst/>
              <a:gdLst>
                <a:gd name="T0" fmla="*/ 647276582 w 9874"/>
                <a:gd name="T1" fmla="*/ 52684277 h 10000"/>
                <a:gd name="T2" fmla="*/ 660454531 w 9874"/>
                <a:gd name="T3" fmla="*/ 35052873 h 10000"/>
                <a:gd name="T4" fmla="*/ 616909266 w 9874"/>
                <a:gd name="T5" fmla="*/ 34978573 h 10000"/>
                <a:gd name="T6" fmla="*/ 589484788 w 9874"/>
                <a:gd name="T7" fmla="*/ 0 h 10000"/>
                <a:gd name="T8" fmla="*/ 388087228 w 9874"/>
                <a:gd name="T9" fmla="*/ 21430373 h 10000"/>
                <a:gd name="T10" fmla="*/ 260128219 w 9874"/>
                <a:gd name="T11" fmla="*/ 78416259 h 10000"/>
                <a:gd name="T12" fmla="*/ 111501846 w 9874"/>
                <a:gd name="T13" fmla="*/ 113827666 h 10000"/>
                <a:gd name="T14" fmla="*/ 111501846 w 9874"/>
                <a:gd name="T15" fmla="*/ 149304643 h 10000"/>
                <a:gd name="T16" fmla="*/ 74311016 w 9874"/>
                <a:gd name="T17" fmla="*/ 220267034 h 10000"/>
                <a:gd name="T18" fmla="*/ 0 w 9874"/>
                <a:gd name="T19" fmla="*/ 291159637 h 10000"/>
                <a:gd name="T20" fmla="*/ 74311016 w 9874"/>
                <a:gd name="T21" fmla="*/ 397603157 h 10000"/>
                <a:gd name="T22" fmla="*/ 222937453 w 9874"/>
                <a:gd name="T23" fmla="*/ 433079970 h 10000"/>
                <a:gd name="T24" fmla="*/ 148626148 w 9874"/>
                <a:gd name="T25" fmla="*/ 503972639 h 10000"/>
                <a:gd name="T26" fmla="*/ 148626148 w 9874"/>
                <a:gd name="T27" fmla="*/ 645822989 h 10000"/>
                <a:gd name="T28" fmla="*/ 297318921 w 9874"/>
                <a:gd name="T29" fmla="*/ 716785510 h 10000"/>
                <a:gd name="T30" fmla="*/ 371563601 w 9874"/>
                <a:gd name="T31" fmla="*/ 645822989 h 10000"/>
                <a:gd name="T32" fmla="*/ 371563601 w 9874"/>
                <a:gd name="T33" fmla="*/ 574935291 h 10000"/>
                <a:gd name="T34" fmla="*/ 520189813 w 9874"/>
                <a:gd name="T35" fmla="*/ 503972639 h 10000"/>
                <a:gd name="T36" fmla="*/ 371563601 w 9874"/>
                <a:gd name="T37" fmla="*/ 362121896 h 10000"/>
                <a:gd name="T38" fmla="*/ 371563601 w 9874"/>
                <a:gd name="T39" fmla="*/ 291159637 h 10000"/>
                <a:gd name="T40" fmla="*/ 297318921 w 9874"/>
                <a:gd name="T41" fmla="*/ 184785773 h 10000"/>
                <a:gd name="T42" fmla="*/ 520189813 w 9874"/>
                <a:gd name="T43" fmla="*/ 149304643 h 10000"/>
                <a:gd name="T44" fmla="*/ 612159051 w 9874"/>
                <a:gd name="T45" fmla="*/ 127445612 h 10000"/>
                <a:gd name="T46" fmla="*/ 613966942 w 9874"/>
                <a:gd name="T47" fmla="*/ 81428428 h 10000"/>
                <a:gd name="T48" fmla="*/ 629618007 w 9874"/>
                <a:gd name="T49" fmla="*/ 64584127 h 10000"/>
                <a:gd name="T50" fmla="*/ 647276582 w 9874"/>
                <a:gd name="T51" fmla="*/ 52684277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74"/>
                <a:gd name="T79" fmla="*/ 0 h 10000"/>
                <a:gd name="T80" fmla="*/ 9874 w 9874"/>
                <a:gd name="T81" fmla="*/ 10000 h 1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Freeform 351"/>
            <p:cNvSpPr>
              <a:spLocks/>
            </p:cNvSpPr>
            <p:nvPr/>
          </p:nvSpPr>
          <p:spPr bwMode="gray">
            <a:xfrm>
              <a:off x="5402429" y="2758869"/>
              <a:ext cx="210440" cy="172920"/>
            </a:xfrm>
            <a:custGeom>
              <a:avLst/>
              <a:gdLst>
                <a:gd name="T0" fmla="*/ 1567338167 w 10000"/>
                <a:gd name="T1" fmla="*/ 379876356 h 10000"/>
                <a:gd name="T2" fmla="*/ 1713888274 w 10000"/>
                <a:gd name="T3" fmla="*/ 323044661 h 10000"/>
                <a:gd name="T4" fmla="*/ 1685693866 w 10000"/>
                <a:gd name="T5" fmla="*/ 186338172 h 10000"/>
                <a:gd name="T6" fmla="*/ 1265674583 w 10000"/>
                <a:gd name="T7" fmla="*/ 0 h 10000"/>
                <a:gd name="T8" fmla="*/ 976257256 w 10000"/>
                <a:gd name="T9" fmla="*/ 57227024 h 10000"/>
                <a:gd name="T10" fmla="*/ 444538831 w 10000"/>
                <a:gd name="T11" fmla="*/ 89485682 h 10000"/>
                <a:gd name="T12" fmla="*/ 385356722 w 10000"/>
                <a:gd name="T13" fmla="*/ 57227024 h 10000"/>
                <a:gd name="T14" fmla="*/ 208000027 w 10000"/>
                <a:gd name="T15" fmla="*/ 218511127 h 10000"/>
                <a:gd name="T16" fmla="*/ 89816307 w 10000"/>
                <a:gd name="T17" fmla="*/ 347617648 h 10000"/>
                <a:gd name="T18" fmla="*/ 84388737 w 10000"/>
                <a:gd name="T19" fmla="*/ 368430968 h 10000"/>
                <a:gd name="T20" fmla="*/ 73885011 w 10000"/>
                <a:gd name="T21" fmla="*/ 385556241 h 10000"/>
                <a:gd name="T22" fmla="*/ 352275 w 10000"/>
                <a:gd name="T23" fmla="*/ 413412070 h 10000"/>
                <a:gd name="T24" fmla="*/ 313223806 w 10000"/>
                <a:gd name="T25" fmla="*/ 658740366 h 10000"/>
                <a:gd name="T26" fmla="*/ 503360188 w 10000"/>
                <a:gd name="T27" fmla="*/ 702439616 h 10000"/>
                <a:gd name="T28" fmla="*/ 555714210 w 10000"/>
                <a:gd name="T29" fmla="*/ 763512378 h 10000"/>
                <a:gd name="T30" fmla="*/ 978361483 w 10000"/>
                <a:gd name="T31" fmla="*/ 799850072 h 10000"/>
                <a:gd name="T32" fmla="*/ 1508337253 w 10000"/>
                <a:gd name="T33" fmla="*/ 734698863 h 10000"/>
                <a:gd name="T34" fmla="*/ 1567338167 w 10000"/>
                <a:gd name="T35" fmla="*/ 541160477 h 10000"/>
                <a:gd name="T36" fmla="*/ 1685693866 w 10000"/>
                <a:gd name="T37" fmla="*/ 508901768 h 10000"/>
                <a:gd name="T38" fmla="*/ 1666437998 w 10000"/>
                <a:gd name="T39" fmla="*/ 463196142 h 10000"/>
                <a:gd name="T40" fmla="*/ 1567338167 w 10000"/>
                <a:gd name="T41" fmla="*/ 379876356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000"/>
                <a:gd name="T64" fmla="*/ 0 h 10000"/>
                <a:gd name="T65" fmla="*/ 10000 w 10000"/>
                <a:gd name="T66" fmla="*/ 10000 h 1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Freeform 353"/>
            <p:cNvSpPr>
              <a:spLocks/>
            </p:cNvSpPr>
            <p:nvPr/>
          </p:nvSpPr>
          <p:spPr bwMode="gray">
            <a:xfrm>
              <a:off x="5190358" y="2678935"/>
              <a:ext cx="163132" cy="84829"/>
            </a:xfrm>
            <a:custGeom>
              <a:avLst/>
              <a:gdLst>
                <a:gd name="T0" fmla="*/ 539160162 w 10569"/>
                <a:gd name="T1" fmla="*/ 26667345 h 10092"/>
                <a:gd name="T2" fmla="*/ 394741785 w 10569"/>
                <a:gd name="T3" fmla="*/ 15001293 h 10092"/>
                <a:gd name="T4" fmla="*/ 301998534 w 10569"/>
                <a:gd name="T5" fmla="*/ 7502822 h 10092"/>
                <a:gd name="T6" fmla="*/ 209255224 w 10569"/>
                <a:gd name="T7" fmla="*/ 0 h 10092"/>
                <a:gd name="T8" fmla="*/ 209255224 w 10569"/>
                <a:gd name="T9" fmla="*/ 3748933 h 10092"/>
                <a:gd name="T10" fmla="*/ 162887083 w 10569"/>
                <a:gd name="T11" fmla="*/ 0 h 10092"/>
                <a:gd name="T12" fmla="*/ 139673933 w 10569"/>
                <a:gd name="T13" fmla="*/ 3748933 h 10092"/>
                <a:gd name="T14" fmla="*/ 93302398 w 10569"/>
                <a:gd name="T15" fmla="*/ 7502822 h 10092"/>
                <a:gd name="T16" fmla="*/ 46930848 w 10569"/>
                <a:gd name="T17" fmla="*/ 11252361 h 10092"/>
                <a:gd name="T18" fmla="*/ 562452 w 10569"/>
                <a:gd name="T19" fmla="*/ 15001293 h 10092"/>
                <a:gd name="T20" fmla="*/ 23772139 w 10569"/>
                <a:gd name="T21" fmla="*/ 20069188 h 10092"/>
                <a:gd name="T22" fmla="*/ 67439541 w 10569"/>
                <a:gd name="T23" fmla="*/ 26910365 h 10092"/>
                <a:gd name="T24" fmla="*/ 116515247 w 10569"/>
                <a:gd name="T25" fmla="*/ 37505415 h 10092"/>
                <a:gd name="T26" fmla="*/ 139673933 w 10569"/>
                <a:gd name="T27" fmla="*/ 41259295 h 10092"/>
                <a:gd name="T28" fmla="*/ 164110339 w 10569"/>
                <a:gd name="T29" fmla="*/ 45422523 h 10092"/>
                <a:gd name="T30" fmla="*/ 249964422 w 10569"/>
                <a:gd name="T31" fmla="*/ 44981406 h 10092"/>
                <a:gd name="T32" fmla="*/ 282563901 w 10569"/>
                <a:gd name="T33" fmla="*/ 41227525 h 10092"/>
                <a:gd name="T34" fmla="*/ 326587187 w 10569"/>
                <a:gd name="T35" fmla="*/ 42352763 h 10092"/>
                <a:gd name="T36" fmla="*/ 329189911 w 10569"/>
                <a:gd name="T37" fmla="*/ 42461096 h 10092"/>
                <a:gd name="T38" fmla="*/ 342961757 w 10569"/>
                <a:gd name="T39" fmla="*/ 43230613 h 10092"/>
                <a:gd name="T40" fmla="*/ 395812675 w 10569"/>
                <a:gd name="T41" fmla="*/ 45201997 h 10092"/>
                <a:gd name="T42" fmla="*/ 446518449 w 10569"/>
                <a:gd name="T43" fmla="*/ 42105408 h 10092"/>
                <a:gd name="T44" fmla="*/ 530078266 w 10569"/>
                <a:gd name="T45" fmla="*/ 43914734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569"/>
                <a:gd name="T70" fmla="*/ 0 h 10092"/>
                <a:gd name="T71" fmla="*/ 10569 w 10569"/>
                <a:gd name="T72" fmla="*/ 10092 h 100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Freeform 354"/>
            <p:cNvSpPr>
              <a:spLocks/>
            </p:cNvSpPr>
            <p:nvPr/>
          </p:nvSpPr>
          <p:spPr bwMode="gray">
            <a:xfrm>
              <a:off x="5306181" y="2767027"/>
              <a:ext cx="141925" cy="97879"/>
            </a:xfrm>
            <a:custGeom>
              <a:avLst/>
              <a:gdLst>
                <a:gd name="T0" fmla="*/ 270508182 w 9980"/>
                <a:gd name="T1" fmla="*/ 0 h 10000"/>
                <a:gd name="T2" fmla="*/ 220447249 w 9980"/>
                <a:gd name="T3" fmla="*/ 12634903 h 10000"/>
                <a:gd name="T4" fmla="*/ 148009084 w 9980"/>
                <a:gd name="T5" fmla="*/ 18357425 h 10000"/>
                <a:gd name="T6" fmla="*/ 93633353 w 9980"/>
                <a:gd name="T7" fmla="*/ 24080762 h 10000"/>
                <a:gd name="T8" fmla="*/ 57397152 w 9980"/>
                <a:gd name="T9" fmla="*/ 22000694 h 10000"/>
                <a:gd name="T10" fmla="*/ 39297631 w 9980"/>
                <a:gd name="T11" fmla="*/ 18357425 h 10000"/>
                <a:gd name="T12" fmla="*/ 21160751 w 9980"/>
                <a:gd name="T13" fmla="*/ 29794560 h 10000"/>
                <a:gd name="T14" fmla="*/ 3024052 w 9980"/>
                <a:gd name="T15" fmla="*/ 46962823 h 10000"/>
                <a:gd name="T16" fmla="*/ 811075 w 9980"/>
                <a:gd name="T17" fmla="*/ 49383391 h 10000"/>
                <a:gd name="T18" fmla="*/ 11502722 w 9980"/>
                <a:gd name="T19" fmla="*/ 56337248 h 10000"/>
                <a:gd name="T20" fmla="*/ 60604099 w 9980"/>
                <a:gd name="T21" fmla="*/ 78154747 h 10000"/>
                <a:gd name="T22" fmla="*/ 133079379 w 9980"/>
                <a:gd name="T23" fmla="*/ 83178935 h 10000"/>
                <a:gd name="T24" fmla="*/ 161796465 w 9980"/>
                <a:gd name="T25" fmla="*/ 78337932 h 10000"/>
                <a:gd name="T26" fmla="*/ 221515396 w 9980"/>
                <a:gd name="T27" fmla="*/ 71234571 h 10000"/>
                <a:gd name="T28" fmla="*/ 225755879 w 9980"/>
                <a:gd name="T29" fmla="*/ 71234571 h 10000"/>
                <a:gd name="T30" fmla="*/ 274820406 w 9980"/>
                <a:gd name="T31" fmla="*/ 64122485 h 10000"/>
                <a:gd name="T32" fmla="*/ 311059250 w 9980"/>
                <a:gd name="T33" fmla="*/ 41240395 h 10000"/>
                <a:gd name="T34" fmla="*/ 365432241 w 9980"/>
                <a:gd name="T35" fmla="*/ 12634903 h 10000"/>
                <a:gd name="T36" fmla="*/ 357950117 w 9980"/>
                <a:gd name="T37" fmla="*/ 1039625 h 10000"/>
                <a:gd name="T38" fmla="*/ 336495282 w 9980"/>
                <a:gd name="T39" fmla="*/ 2761869 h 10000"/>
                <a:gd name="T40" fmla="*/ 270508182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80"/>
                <a:gd name="T64" fmla="*/ 0 h 10000"/>
                <a:gd name="T65" fmla="*/ 9980 w 9980"/>
                <a:gd name="T66" fmla="*/ 10000 h 1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Freeform 355"/>
            <p:cNvSpPr>
              <a:spLocks/>
            </p:cNvSpPr>
            <p:nvPr/>
          </p:nvSpPr>
          <p:spPr bwMode="gray">
            <a:xfrm>
              <a:off x="5311075" y="2726243"/>
              <a:ext cx="137031" cy="71778"/>
            </a:xfrm>
            <a:custGeom>
              <a:avLst/>
              <a:gdLst>
                <a:gd name="T0" fmla="*/ 196738486 w 10000"/>
                <a:gd name="T1" fmla="*/ 1609542 h 9595"/>
                <a:gd name="T2" fmla="*/ 158817388 w 10000"/>
                <a:gd name="T3" fmla="*/ 256185 h 9595"/>
                <a:gd name="T4" fmla="*/ 125235710 w 10000"/>
                <a:gd name="T5" fmla="*/ 272768 h 9595"/>
                <a:gd name="T6" fmla="*/ 89434423 w 10000"/>
                <a:gd name="T7" fmla="*/ 1609542 h 9595"/>
                <a:gd name="T8" fmla="*/ 71567023 w 10000"/>
                <a:gd name="T9" fmla="*/ 7733011 h 9595"/>
                <a:gd name="T10" fmla="*/ 0 w 10000"/>
                <a:gd name="T11" fmla="*/ 13859556 h 9595"/>
                <a:gd name="T12" fmla="*/ 17900650 w 10000"/>
                <a:gd name="T13" fmla="*/ 19982981 h 9595"/>
                <a:gd name="T14" fmla="*/ 31016091 w 10000"/>
                <a:gd name="T15" fmla="*/ 23662004 h 9595"/>
                <a:gd name="T16" fmla="*/ 63931512 w 10000"/>
                <a:gd name="T17" fmla="*/ 26442870 h 9595"/>
                <a:gd name="T18" fmla="*/ 140409227 w 10000"/>
                <a:gd name="T19" fmla="*/ 22766541 h 9595"/>
                <a:gd name="T20" fmla="*/ 197689538 w 10000"/>
                <a:gd name="T21" fmla="*/ 21091015 h 9595"/>
                <a:gd name="T22" fmla="*/ 225886171 w 10000"/>
                <a:gd name="T23" fmla="*/ 15096799 h 9595"/>
                <a:gd name="T24" fmla="*/ 291909117 w 10000"/>
                <a:gd name="T25" fmla="*/ 16334097 h 9595"/>
                <a:gd name="T26" fmla="*/ 310568508 w 10000"/>
                <a:gd name="T27" fmla="*/ 13705231 h 9595"/>
                <a:gd name="T28" fmla="*/ 311645122 w 10000"/>
                <a:gd name="T29" fmla="*/ 10797455 h 9595"/>
                <a:gd name="T30" fmla="*/ 316397074 w 10000"/>
                <a:gd name="T31" fmla="*/ 5936347 h 9595"/>
                <a:gd name="T32" fmla="*/ 271760473 w 10000"/>
                <a:gd name="T33" fmla="*/ 3345687 h 9595"/>
                <a:gd name="T34" fmla="*/ 268305536 w 10000"/>
                <a:gd name="T35" fmla="*/ 1609542 h 9595"/>
                <a:gd name="T36" fmla="*/ 196738486 w 10000"/>
                <a:gd name="T37" fmla="*/ 1609542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00"/>
                <a:gd name="T58" fmla="*/ 0 h 9595"/>
                <a:gd name="T59" fmla="*/ 10000 w 10000"/>
                <a:gd name="T60" fmla="*/ 9595 h 95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Freeform 356"/>
            <p:cNvSpPr>
              <a:spLocks/>
            </p:cNvSpPr>
            <p:nvPr/>
          </p:nvSpPr>
          <p:spPr bwMode="gray">
            <a:xfrm>
              <a:off x="5464420" y="2912214"/>
              <a:ext cx="187601" cy="145188"/>
            </a:xfrm>
            <a:custGeom>
              <a:avLst/>
              <a:gdLst>
                <a:gd name="T0" fmla="*/ 404539854 w 10000"/>
                <a:gd name="T1" fmla="*/ 20795120 h 10000"/>
                <a:gd name="T2" fmla="*/ 101131823 w 10000"/>
                <a:gd name="T3" fmla="*/ 20795120 h 10000"/>
                <a:gd name="T4" fmla="*/ 0 w 10000"/>
                <a:gd name="T5" fmla="*/ 0 h 10000"/>
                <a:gd name="T6" fmla="*/ 0 w 10000"/>
                <a:gd name="T7" fmla="*/ 41547712 h 10000"/>
                <a:gd name="T8" fmla="*/ 50623893 w 10000"/>
                <a:gd name="T9" fmla="*/ 103932853 h 10000"/>
                <a:gd name="T10" fmla="*/ 75546226 w 10000"/>
                <a:gd name="T11" fmla="*/ 171095802 h 10000"/>
                <a:gd name="T12" fmla="*/ 50623893 w 10000"/>
                <a:gd name="T13" fmla="*/ 211289848 h 10000"/>
                <a:gd name="T14" fmla="*/ 101131823 w 10000"/>
                <a:gd name="T15" fmla="*/ 252877051 h 10000"/>
                <a:gd name="T16" fmla="*/ 177791585 w 10000"/>
                <a:gd name="T17" fmla="*/ 306019629 h 10000"/>
                <a:gd name="T18" fmla="*/ 457274839 w 10000"/>
                <a:gd name="T19" fmla="*/ 267377037 h 10000"/>
                <a:gd name="T20" fmla="*/ 494877630 w 10000"/>
                <a:gd name="T21" fmla="*/ 281600551 h 10000"/>
                <a:gd name="T22" fmla="*/ 557408742 w 10000"/>
                <a:gd name="T23" fmla="*/ 281876797 h 10000"/>
                <a:gd name="T24" fmla="*/ 556295553 w 10000"/>
                <a:gd name="T25" fmla="*/ 294424749 h 10000"/>
                <a:gd name="T26" fmla="*/ 505671568 w 10000"/>
                <a:gd name="T27" fmla="*/ 315219848 h 10000"/>
                <a:gd name="T28" fmla="*/ 556295553 w 10000"/>
                <a:gd name="T29" fmla="*/ 398357969 h 10000"/>
                <a:gd name="T30" fmla="*/ 758565261 w 10000"/>
                <a:gd name="T31" fmla="*/ 336015172 h 10000"/>
                <a:gd name="T32" fmla="*/ 960835115 w 10000"/>
                <a:gd name="T33" fmla="*/ 336015172 h 10000"/>
                <a:gd name="T34" fmla="*/ 1061967413 w 10000"/>
                <a:gd name="T35" fmla="*/ 273672149 h 10000"/>
                <a:gd name="T36" fmla="*/ 1112590521 w 10000"/>
                <a:gd name="T37" fmla="*/ 273672149 h 10000"/>
                <a:gd name="T38" fmla="*/ 809188953 w 10000"/>
                <a:gd name="T39" fmla="*/ 232082008 h 10000"/>
                <a:gd name="T40" fmla="*/ 758565261 w 10000"/>
                <a:gd name="T41" fmla="*/ 124685651 h 10000"/>
                <a:gd name="T42" fmla="*/ 960835115 w 10000"/>
                <a:gd name="T43" fmla="*/ 41547712 h 10000"/>
                <a:gd name="T44" fmla="*/ 657427121 w 10000"/>
                <a:gd name="T45" fmla="*/ 0 h 10000"/>
                <a:gd name="T46" fmla="*/ 404539854 w 10000"/>
                <a:gd name="T47" fmla="*/ 20795120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00"/>
                <a:gd name="T73" fmla="*/ 0 h 10000"/>
                <a:gd name="T74" fmla="*/ 10000 w 10000"/>
                <a:gd name="T75" fmla="*/ 10000 h 1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Freeform 361"/>
            <p:cNvSpPr>
              <a:spLocks/>
            </p:cNvSpPr>
            <p:nvPr/>
          </p:nvSpPr>
          <p:spPr bwMode="gray">
            <a:xfrm>
              <a:off x="5046801" y="2794758"/>
              <a:ext cx="117455" cy="66885"/>
            </a:xfrm>
            <a:custGeom>
              <a:avLst/>
              <a:gdLst>
                <a:gd name="T0" fmla="*/ 133281932 w 10000"/>
                <a:gd name="T1" fmla="*/ 3647102 h 11466"/>
                <a:gd name="T2" fmla="*/ 121169977 w 10000"/>
                <a:gd name="T3" fmla="*/ 2335908 h 11466"/>
                <a:gd name="T4" fmla="*/ 96928145 w 10000"/>
                <a:gd name="T5" fmla="*/ 1024719 h 11466"/>
                <a:gd name="T6" fmla="*/ 61763147 w 10000"/>
                <a:gd name="T7" fmla="*/ 2043250 h 11466"/>
                <a:gd name="T8" fmla="*/ 55046424 w 10000"/>
                <a:gd name="T9" fmla="*/ 0 h 11466"/>
                <a:gd name="T10" fmla="*/ 36352198 w 10000"/>
                <a:gd name="T11" fmla="*/ 1969880 h 11466"/>
                <a:gd name="T12" fmla="*/ 0 w 10000"/>
                <a:gd name="T13" fmla="*/ 6269481 h 11466"/>
                <a:gd name="T14" fmla="*/ 0 w 10000"/>
                <a:gd name="T15" fmla="*/ 8891664 h 11466"/>
                <a:gd name="T16" fmla="*/ 24240243 w 10000"/>
                <a:gd name="T17" fmla="*/ 8891664 h 11466"/>
                <a:gd name="T18" fmla="*/ 35759324 w 10000"/>
                <a:gd name="T19" fmla="*/ 12026954 h 11466"/>
                <a:gd name="T20" fmla="*/ 48464164 w 10000"/>
                <a:gd name="T21" fmla="*/ 11514047 h 11466"/>
                <a:gd name="T22" fmla="*/ 75250404 w 10000"/>
                <a:gd name="T23" fmla="*/ 9477013 h 11466"/>
                <a:gd name="T24" fmla="*/ 89160160 w 10000"/>
                <a:gd name="T25" fmla="*/ 10642421 h 11466"/>
                <a:gd name="T26" fmla="*/ 133281932 w 10000"/>
                <a:gd name="T27" fmla="*/ 8891664 h 11466"/>
                <a:gd name="T28" fmla="*/ 157522118 w 10000"/>
                <a:gd name="T29" fmla="*/ 7580476 h 11466"/>
                <a:gd name="T30" fmla="*/ 169634072 w 10000"/>
                <a:gd name="T31" fmla="*/ 7580476 h 11466"/>
                <a:gd name="T32" fmla="*/ 157522118 w 10000"/>
                <a:gd name="T33" fmla="*/ 6269481 h 11466"/>
                <a:gd name="T34" fmla="*/ 133281932 w 10000"/>
                <a:gd name="T35" fmla="*/ 364710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1466"/>
                <a:gd name="T56" fmla="*/ 10000 w 10000"/>
                <a:gd name="T57" fmla="*/ 11466 h 114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Freeform 363"/>
            <p:cNvSpPr>
              <a:spLocks/>
            </p:cNvSpPr>
            <p:nvPr/>
          </p:nvSpPr>
          <p:spPr bwMode="gray">
            <a:xfrm>
              <a:off x="4988074" y="2644677"/>
              <a:ext cx="73409" cy="76673"/>
            </a:xfrm>
            <a:custGeom>
              <a:avLst/>
              <a:gdLst>
                <a:gd name="T0" fmla="*/ 6065872 w 10056"/>
                <a:gd name="T1" fmla="*/ 14184303 h 10000"/>
                <a:gd name="T2" fmla="*/ 8518756 w 10056"/>
                <a:gd name="T3" fmla="*/ 19860070 h 10000"/>
                <a:gd name="T4" fmla="*/ 13426688 w 10056"/>
                <a:gd name="T5" fmla="*/ 22696229 h 10000"/>
                <a:gd name="T6" fmla="*/ 17900822 w 10056"/>
                <a:gd name="T7" fmla="*/ 26364053 h 10000"/>
                <a:gd name="T8" fmla="*/ 22509388 w 10056"/>
                <a:gd name="T9" fmla="*/ 31031229 h 10000"/>
                <a:gd name="T10" fmla="*/ 25391034 w 10056"/>
                <a:gd name="T11" fmla="*/ 23360433 h 10000"/>
                <a:gd name="T12" fmla="*/ 23682415 w 10056"/>
                <a:gd name="T13" fmla="*/ 17684729 h 10000"/>
                <a:gd name="T14" fmla="*/ 25533340 w 10056"/>
                <a:gd name="T15" fmla="*/ 10184674 h 10000"/>
                <a:gd name="T16" fmla="*/ 21935392 w 10056"/>
                <a:gd name="T17" fmla="*/ 7348014 h 10000"/>
                <a:gd name="T18" fmla="*/ 18332456 w 10056"/>
                <a:gd name="T19" fmla="*/ 5672431 h 10000"/>
                <a:gd name="T20" fmla="*/ 13426688 w 10056"/>
                <a:gd name="T21" fmla="*/ 2836212 h 10000"/>
                <a:gd name="T22" fmla="*/ 8518756 w 10056"/>
                <a:gd name="T23" fmla="*/ 2836212 h 10000"/>
                <a:gd name="T24" fmla="*/ 6065872 w 10056"/>
                <a:gd name="T25" fmla="*/ 0 h 10000"/>
                <a:gd name="T26" fmla="*/ 1160461 w 10056"/>
                <a:gd name="T27" fmla="*/ 2836212 h 10000"/>
                <a:gd name="T28" fmla="*/ 0 w 10056"/>
                <a:gd name="T29" fmla="*/ 3013134 h 10000"/>
                <a:gd name="T30" fmla="*/ 2310571 w 10056"/>
                <a:gd name="T31" fmla="*/ 10683932 h 10000"/>
                <a:gd name="T32" fmla="*/ 6065872 w 10056"/>
                <a:gd name="T33" fmla="*/ 14184303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56"/>
                <a:gd name="T52" fmla="*/ 0 h 10000"/>
                <a:gd name="T53" fmla="*/ 10056 w 10056"/>
                <a:gd name="T54" fmla="*/ 10000 h 1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" name="Freeform 252"/>
            <p:cNvSpPr>
              <a:spLocks/>
            </p:cNvSpPr>
            <p:nvPr/>
          </p:nvSpPr>
          <p:spPr bwMode="gray">
            <a:xfrm rot="21133526">
              <a:off x="5226247" y="2825754"/>
              <a:ext cx="91354" cy="48940"/>
            </a:xfrm>
            <a:custGeom>
              <a:avLst/>
              <a:gdLst>
                <a:gd name="T0" fmla="*/ 0 w 1912593"/>
                <a:gd name="T1" fmla="*/ 1 h 1229193"/>
                <a:gd name="T2" fmla="*/ 0 w 1912593"/>
                <a:gd name="T3" fmla="*/ 3 h 1229193"/>
                <a:gd name="T4" fmla="*/ 5 w 1912593"/>
                <a:gd name="T5" fmla="*/ 3 h 1229193"/>
                <a:gd name="T6" fmla="*/ 9 w 1912593"/>
                <a:gd name="T7" fmla="*/ 1 h 1229193"/>
                <a:gd name="T8" fmla="*/ 8 w 1912593"/>
                <a:gd name="T9" fmla="*/ 0 h 1229193"/>
                <a:gd name="T10" fmla="*/ 5 w 1912593"/>
                <a:gd name="T11" fmla="*/ 1 h 1229193"/>
                <a:gd name="T12" fmla="*/ 1 w 1912593"/>
                <a:gd name="T13" fmla="*/ 1 h 1229193"/>
                <a:gd name="T14" fmla="*/ 1 w 1912593"/>
                <a:gd name="T15" fmla="*/ 1 h 1229193"/>
                <a:gd name="T16" fmla="*/ 0 w 1912593"/>
                <a:gd name="T17" fmla="*/ 1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2593"/>
                <a:gd name="T28" fmla="*/ 0 h 1229193"/>
                <a:gd name="T29" fmla="*/ 1912593 w 1912593"/>
                <a:gd name="T30" fmla="*/ 1229193 h 1229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Freeform 253"/>
            <p:cNvSpPr>
              <a:spLocks/>
            </p:cNvSpPr>
            <p:nvPr/>
          </p:nvSpPr>
          <p:spPr bwMode="gray">
            <a:xfrm>
              <a:off x="5231140" y="2835542"/>
              <a:ext cx="146819" cy="153344"/>
            </a:xfrm>
            <a:custGeom>
              <a:avLst/>
              <a:gdLst>
                <a:gd name="T0" fmla="*/ 5 w 3644175"/>
                <a:gd name="T1" fmla="*/ 0 h 3780713"/>
                <a:gd name="T2" fmla="*/ 3 w 3644175"/>
                <a:gd name="T3" fmla="*/ 2 h 3780713"/>
                <a:gd name="T4" fmla="*/ 0 w 3644175"/>
                <a:gd name="T5" fmla="*/ 2 h 3780713"/>
                <a:gd name="T6" fmla="*/ 0 w 3644175"/>
                <a:gd name="T7" fmla="*/ 3 h 3780713"/>
                <a:gd name="T8" fmla="*/ 1 w 3644175"/>
                <a:gd name="T9" fmla="*/ 4 h 3780713"/>
                <a:gd name="T10" fmla="*/ 1 w 3644175"/>
                <a:gd name="T11" fmla="*/ 4 h 3780713"/>
                <a:gd name="T12" fmla="*/ 1 w 3644175"/>
                <a:gd name="T13" fmla="*/ 3 h 3780713"/>
                <a:gd name="T14" fmla="*/ 2 w 3644175"/>
                <a:gd name="T15" fmla="*/ 4 h 3780713"/>
                <a:gd name="T16" fmla="*/ 3 w 3644175"/>
                <a:gd name="T17" fmla="*/ 6 h 3780713"/>
                <a:gd name="T18" fmla="*/ 4 w 3644175"/>
                <a:gd name="T19" fmla="*/ 7 h 3780713"/>
                <a:gd name="T20" fmla="*/ 8 w 3644175"/>
                <a:gd name="T21" fmla="*/ 9 h 3780713"/>
                <a:gd name="T22" fmla="*/ 3 w 3644175"/>
                <a:gd name="T23" fmla="*/ 4 h 3780713"/>
                <a:gd name="T24" fmla="*/ 4 w 3644175"/>
                <a:gd name="T25" fmla="*/ 3 h 3780713"/>
                <a:gd name="T26" fmla="*/ 4 w 3644175"/>
                <a:gd name="T27" fmla="*/ 4 h 3780713"/>
                <a:gd name="T28" fmla="*/ 9 w 3644175"/>
                <a:gd name="T29" fmla="*/ 4 h 3780713"/>
                <a:gd name="T30" fmla="*/ 8 w 3644175"/>
                <a:gd name="T31" fmla="*/ 1 h 3780713"/>
                <a:gd name="T32" fmla="*/ 7 w 3644175"/>
                <a:gd name="T33" fmla="*/ 2 h 3780713"/>
                <a:gd name="T34" fmla="*/ 6 w 3644175"/>
                <a:gd name="T35" fmla="*/ 2 h 3780713"/>
                <a:gd name="T36" fmla="*/ 5 w 3644175"/>
                <a:gd name="T37" fmla="*/ 0 h 3780713"/>
                <a:gd name="T38" fmla="*/ 5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44175"/>
                <a:gd name="T61" fmla="*/ 0 h 3780713"/>
                <a:gd name="T62" fmla="*/ 3644175 w 3644175"/>
                <a:gd name="T63" fmla="*/ 3780713 h 37807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Freeform 254"/>
            <p:cNvSpPr>
              <a:spLocks/>
            </p:cNvSpPr>
            <p:nvPr/>
          </p:nvSpPr>
          <p:spPr bwMode="gray">
            <a:xfrm>
              <a:off x="5291499" y="2889375"/>
              <a:ext cx="101142" cy="101142"/>
            </a:xfrm>
            <a:custGeom>
              <a:avLst/>
              <a:gdLst>
                <a:gd name="T0" fmla="*/ 6 w 2398426"/>
                <a:gd name="T1" fmla="*/ 1 h 2488994"/>
                <a:gd name="T2" fmla="*/ 1 w 2398426"/>
                <a:gd name="T3" fmla="*/ 0 h 2488994"/>
                <a:gd name="T4" fmla="*/ 0 w 2398426"/>
                <a:gd name="T5" fmla="*/ 0 h 2488994"/>
                <a:gd name="T6" fmla="*/ 0 w 2398426"/>
                <a:gd name="T7" fmla="*/ 1 h 2488994"/>
                <a:gd name="T8" fmla="*/ 5 w 2398426"/>
                <a:gd name="T9" fmla="*/ 6 h 2488994"/>
                <a:gd name="T10" fmla="*/ 6 w 2398426"/>
                <a:gd name="T11" fmla="*/ 4 h 2488994"/>
                <a:gd name="T12" fmla="*/ 7 w 2398426"/>
                <a:gd name="T13" fmla="*/ 3 h 2488994"/>
                <a:gd name="T14" fmla="*/ 6 w 2398426"/>
                <a:gd name="T15" fmla="*/ 1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98426"/>
                <a:gd name="T25" fmla="*/ 0 h 2488994"/>
                <a:gd name="T26" fmla="*/ 2398426 w 2398426"/>
                <a:gd name="T27" fmla="*/ 2488994 h 24889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Freeform 255"/>
            <p:cNvSpPr>
              <a:spLocks/>
            </p:cNvSpPr>
            <p:nvPr/>
          </p:nvSpPr>
          <p:spPr bwMode="gray">
            <a:xfrm rot="286500">
              <a:off x="5364908" y="2951365"/>
              <a:ext cx="45677" cy="60359"/>
            </a:xfrm>
            <a:custGeom>
              <a:avLst/>
              <a:gdLst>
                <a:gd name="T0" fmla="*/ 1 w 1259245"/>
                <a:gd name="T1" fmla="*/ 0 h 1506961"/>
                <a:gd name="T2" fmla="*/ 0 w 1259245"/>
                <a:gd name="T3" fmla="*/ 2 h 1506961"/>
                <a:gd name="T4" fmla="*/ 1 w 1259245"/>
                <a:gd name="T5" fmla="*/ 4 h 1506961"/>
                <a:gd name="T6" fmla="*/ 2 w 1259245"/>
                <a:gd name="T7" fmla="*/ 1 h 1506961"/>
                <a:gd name="T8" fmla="*/ 1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9245"/>
                <a:gd name="T16" fmla="*/ 0 h 1506961"/>
                <a:gd name="T17" fmla="*/ 1259245 w 1259245"/>
                <a:gd name="T18" fmla="*/ 1506961 h 1506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Freeform 256"/>
            <p:cNvSpPr>
              <a:spLocks/>
            </p:cNvSpPr>
            <p:nvPr/>
          </p:nvSpPr>
          <p:spPr bwMode="gray">
            <a:xfrm>
              <a:off x="5366540" y="2846961"/>
              <a:ext cx="73409" cy="58728"/>
            </a:xfrm>
            <a:custGeom>
              <a:avLst/>
              <a:gdLst>
                <a:gd name="T0" fmla="*/ 1 w 1678899"/>
                <a:gd name="T1" fmla="*/ 5 h 1259174"/>
                <a:gd name="T2" fmla="*/ 5 w 1678899"/>
                <a:gd name="T3" fmla="*/ 5 h 1259174"/>
                <a:gd name="T4" fmla="*/ 5 w 1678899"/>
                <a:gd name="T5" fmla="*/ 4 h 1259174"/>
                <a:gd name="T6" fmla="*/ 3 w 1678899"/>
                <a:gd name="T7" fmla="*/ 0 h 1259174"/>
                <a:gd name="T8" fmla="*/ 0 w 1678899"/>
                <a:gd name="T9" fmla="*/ 1 h 1259174"/>
                <a:gd name="T10" fmla="*/ 1 w 1678899"/>
                <a:gd name="T11" fmla="*/ 5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8899"/>
                <a:gd name="T19" fmla="*/ 0 h 1259174"/>
                <a:gd name="T20" fmla="*/ 1678899 w 1678899"/>
                <a:gd name="T21" fmla="*/ 1259174 h 1259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Freeform 257"/>
            <p:cNvSpPr>
              <a:spLocks/>
            </p:cNvSpPr>
            <p:nvPr/>
          </p:nvSpPr>
          <p:spPr bwMode="gray">
            <a:xfrm>
              <a:off x="5379591" y="2900795"/>
              <a:ext cx="102773" cy="99510"/>
            </a:xfrm>
            <a:custGeom>
              <a:avLst/>
              <a:gdLst>
                <a:gd name="T0" fmla="*/ 0 w 2578308"/>
                <a:gd name="T1" fmla="*/ 0 h 2368446"/>
                <a:gd name="T2" fmla="*/ 1 w 2578308"/>
                <a:gd name="T3" fmla="*/ 3 h 2368446"/>
                <a:gd name="T4" fmla="*/ 0 w 2578308"/>
                <a:gd name="T5" fmla="*/ 4 h 2368446"/>
                <a:gd name="T6" fmla="*/ 2 w 2578308"/>
                <a:gd name="T7" fmla="*/ 5 h 2368446"/>
                <a:gd name="T8" fmla="*/ 3 w 2578308"/>
                <a:gd name="T9" fmla="*/ 4 h 2368446"/>
                <a:gd name="T10" fmla="*/ 4 w 2578308"/>
                <a:gd name="T11" fmla="*/ 6 h 2368446"/>
                <a:gd name="T12" fmla="*/ 4 w 2578308"/>
                <a:gd name="T13" fmla="*/ 7 h 2368446"/>
                <a:gd name="T14" fmla="*/ 5 w 2578308"/>
                <a:gd name="T15" fmla="*/ 6 h 2368446"/>
                <a:gd name="T16" fmla="*/ 6 w 2578308"/>
                <a:gd name="T17" fmla="*/ 4 h 2368446"/>
                <a:gd name="T18" fmla="*/ 5 w 2578308"/>
                <a:gd name="T19" fmla="*/ 1 h 2368446"/>
                <a:gd name="T20" fmla="*/ 3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78308"/>
                <a:gd name="T37" fmla="*/ 0 h 2368446"/>
                <a:gd name="T38" fmla="*/ 2578308 w 2578308"/>
                <a:gd name="T39" fmla="*/ 2368446 h 23684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Freeform 258"/>
            <p:cNvSpPr>
              <a:spLocks/>
            </p:cNvSpPr>
            <p:nvPr/>
          </p:nvSpPr>
          <p:spPr bwMode="gray">
            <a:xfrm>
              <a:off x="5407323" y="2962785"/>
              <a:ext cx="40784" cy="50570"/>
            </a:xfrm>
            <a:custGeom>
              <a:avLst/>
              <a:gdLst>
                <a:gd name="T0" fmla="*/ 1 w 1097536"/>
                <a:gd name="T1" fmla="*/ 0 h 1184223"/>
                <a:gd name="T2" fmla="*/ 0 w 1097536"/>
                <a:gd name="T3" fmla="*/ 1 h 1184223"/>
                <a:gd name="T4" fmla="*/ 1 w 1097536"/>
                <a:gd name="T5" fmla="*/ 4 h 1184223"/>
                <a:gd name="T6" fmla="*/ 2 w 1097536"/>
                <a:gd name="T7" fmla="*/ 2 h 1184223"/>
                <a:gd name="T8" fmla="*/ 2 w 1097536"/>
                <a:gd name="T9" fmla="*/ 2 h 1184223"/>
                <a:gd name="T10" fmla="*/ 1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7536"/>
                <a:gd name="T19" fmla="*/ 0 h 1184223"/>
                <a:gd name="T20" fmla="*/ 1097536 w 1097536"/>
                <a:gd name="T21" fmla="*/ 1184223 h 1184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Freeform 259"/>
            <p:cNvSpPr>
              <a:spLocks/>
            </p:cNvSpPr>
            <p:nvPr/>
          </p:nvSpPr>
          <p:spPr bwMode="gray">
            <a:xfrm>
              <a:off x="5425268" y="2990517"/>
              <a:ext cx="66884" cy="61990"/>
            </a:xfrm>
            <a:custGeom>
              <a:avLst/>
              <a:gdLst>
                <a:gd name="T0" fmla="*/ 0 w 1852882"/>
                <a:gd name="T1" fmla="*/ 1 h 1521018"/>
                <a:gd name="T2" fmla="*/ 0 w 1852882"/>
                <a:gd name="T3" fmla="*/ 3 h 1521018"/>
                <a:gd name="T4" fmla="*/ 1 w 1852882"/>
                <a:gd name="T5" fmla="*/ 4 h 1521018"/>
                <a:gd name="T6" fmla="*/ 1 w 1852882"/>
                <a:gd name="T7" fmla="*/ 3 h 1521018"/>
                <a:gd name="T8" fmla="*/ 3 w 1852882"/>
                <a:gd name="T9" fmla="*/ 2 h 1521018"/>
                <a:gd name="T10" fmla="*/ 3 w 1852882"/>
                <a:gd name="T11" fmla="*/ 2 h 1521018"/>
                <a:gd name="T12" fmla="*/ 3 w 1852882"/>
                <a:gd name="T13" fmla="*/ 1 h 1521018"/>
                <a:gd name="T14" fmla="*/ 2 w 1852882"/>
                <a:gd name="T15" fmla="*/ 1 h 1521018"/>
                <a:gd name="T16" fmla="*/ 2 w 1852882"/>
                <a:gd name="T17" fmla="*/ 0 h 1521018"/>
                <a:gd name="T18" fmla="*/ 1 w 1852882"/>
                <a:gd name="T19" fmla="*/ 0 h 1521018"/>
                <a:gd name="T20" fmla="*/ 0 w 1852882"/>
                <a:gd name="T21" fmla="*/ 1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2882"/>
                <a:gd name="T34" fmla="*/ 0 h 1521018"/>
                <a:gd name="T35" fmla="*/ 1852882 w 1852882"/>
                <a:gd name="T36" fmla="*/ 1521018 h 15210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Freeform 260"/>
            <p:cNvSpPr>
              <a:spLocks/>
            </p:cNvSpPr>
            <p:nvPr/>
          </p:nvSpPr>
          <p:spPr bwMode="gray">
            <a:xfrm>
              <a:off x="5384484" y="2980729"/>
              <a:ext cx="55465" cy="112562"/>
            </a:xfrm>
            <a:custGeom>
              <a:avLst/>
              <a:gdLst>
                <a:gd name="T0" fmla="*/ 0 w 444747"/>
                <a:gd name="T1" fmla="*/ 52 h 900169"/>
                <a:gd name="T2" fmla="*/ 21 w 444747"/>
                <a:gd name="T3" fmla="*/ 65 h 900169"/>
                <a:gd name="T4" fmla="*/ 21 w 444747"/>
                <a:gd name="T5" fmla="*/ 155 h 900169"/>
                <a:gd name="T6" fmla="*/ 57 w 444747"/>
                <a:gd name="T7" fmla="*/ 195 h 900169"/>
                <a:gd name="T8" fmla="*/ 70 w 444747"/>
                <a:gd name="T9" fmla="*/ 181 h 900169"/>
                <a:gd name="T10" fmla="*/ 83 w 444747"/>
                <a:gd name="T11" fmla="*/ 148 h 900169"/>
                <a:gd name="T12" fmla="*/ 78 w 444747"/>
                <a:gd name="T13" fmla="*/ 132 h 900169"/>
                <a:gd name="T14" fmla="*/ 96 w 444747"/>
                <a:gd name="T15" fmla="*/ 125 h 900169"/>
                <a:gd name="T16" fmla="*/ 70 w 444747"/>
                <a:gd name="T17" fmla="*/ 103 h 900169"/>
                <a:gd name="T18" fmla="*/ 70 w 444747"/>
                <a:gd name="T19" fmla="*/ 58 h 900169"/>
                <a:gd name="T20" fmla="*/ 40 w 444747"/>
                <a:gd name="T21" fmla="*/ 0 h 900169"/>
                <a:gd name="T22" fmla="*/ 0 w 444747"/>
                <a:gd name="T23" fmla="*/ 52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4747"/>
                <a:gd name="T37" fmla="*/ 0 h 900169"/>
                <a:gd name="T38" fmla="*/ 444747 w 444747"/>
                <a:gd name="T39" fmla="*/ 900169 h 9001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Freeform 257"/>
            <p:cNvSpPr>
              <a:spLocks/>
            </p:cNvSpPr>
            <p:nvPr/>
          </p:nvSpPr>
          <p:spPr bwMode="gray">
            <a:xfrm>
              <a:off x="4596557" y="2481545"/>
              <a:ext cx="112561" cy="168027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Freeform 258"/>
            <p:cNvSpPr>
              <a:spLocks/>
            </p:cNvSpPr>
            <p:nvPr/>
          </p:nvSpPr>
          <p:spPr bwMode="gray">
            <a:xfrm>
              <a:off x="6218090" y="1109603"/>
              <a:ext cx="448613" cy="572594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Freeform 259"/>
            <p:cNvSpPr>
              <a:spLocks/>
            </p:cNvSpPr>
            <p:nvPr/>
          </p:nvSpPr>
          <p:spPr bwMode="gray">
            <a:xfrm>
              <a:off x="5952184" y="4478283"/>
              <a:ext cx="171289" cy="355628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265"/>
                <a:gd name="T53" fmla="*/ 126 w 126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Freeform 266"/>
            <p:cNvSpPr>
              <a:spLocks/>
            </p:cNvSpPr>
            <p:nvPr/>
          </p:nvSpPr>
          <p:spPr bwMode="gray">
            <a:xfrm>
              <a:off x="9115317" y="5297207"/>
              <a:ext cx="184339" cy="210441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57"/>
                <a:gd name="T56" fmla="*/ 138 w 138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Freeform 267"/>
            <p:cNvSpPr>
              <a:spLocks/>
            </p:cNvSpPr>
            <p:nvPr/>
          </p:nvSpPr>
          <p:spPr bwMode="gray">
            <a:xfrm>
              <a:off x="9275186" y="5107974"/>
              <a:ext cx="128874" cy="207178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156"/>
                <a:gd name="T56" fmla="*/ 96 w 9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Freeform 268"/>
            <p:cNvSpPr>
              <a:spLocks/>
            </p:cNvSpPr>
            <p:nvPr/>
          </p:nvSpPr>
          <p:spPr bwMode="gray">
            <a:xfrm>
              <a:off x="7751532" y="4463602"/>
              <a:ext cx="1016313" cy="771615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Freeform 269"/>
            <p:cNvSpPr>
              <a:spLocks/>
            </p:cNvSpPr>
            <p:nvPr/>
          </p:nvSpPr>
          <p:spPr bwMode="gray">
            <a:xfrm>
              <a:off x="8549248" y="5280894"/>
              <a:ext cx="89723" cy="122350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Freeform 271"/>
            <p:cNvSpPr>
              <a:spLocks/>
            </p:cNvSpPr>
            <p:nvPr/>
          </p:nvSpPr>
          <p:spPr bwMode="gray">
            <a:xfrm>
              <a:off x="7686279" y="3998674"/>
              <a:ext cx="233278" cy="272431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Freeform 274"/>
            <p:cNvSpPr>
              <a:spLocks/>
            </p:cNvSpPr>
            <p:nvPr/>
          </p:nvSpPr>
          <p:spPr bwMode="gray">
            <a:xfrm>
              <a:off x="7888563" y="4134075"/>
              <a:ext cx="145187" cy="177814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7" name="Freeform 275"/>
            <p:cNvSpPr>
              <a:spLocks/>
            </p:cNvSpPr>
            <p:nvPr/>
          </p:nvSpPr>
          <p:spPr bwMode="gray">
            <a:xfrm>
              <a:off x="7559036" y="4336359"/>
              <a:ext cx="272430" cy="61990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Freeform 276"/>
            <p:cNvSpPr>
              <a:spLocks/>
            </p:cNvSpPr>
            <p:nvPr/>
          </p:nvSpPr>
          <p:spPr bwMode="gray">
            <a:xfrm>
              <a:off x="3236034" y="2654465"/>
              <a:ext cx="163132" cy="184340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Freeform 277"/>
            <p:cNvSpPr>
              <a:spLocks/>
            </p:cNvSpPr>
            <p:nvPr/>
          </p:nvSpPr>
          <p:spPr bwMode="gray">
            <a:xfrm>
              <a:off x="2565561" y="3585950"/>
              <a:ext cx="283850" cy="79934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Freeform 278"/>
            <p:cNvSpPr>
              <a:spLocks/>
            </p:cNvSpPr>
            <p:nvPr/>
          </p:nvSpPr>
          <p:spPr bwMode="gray">
            <a:xfrm>
              <a:off x="2849411" y="3674042"/>
              <a:ext cx="176183" cy="48940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Freeform 279"/>
            <p:cNvSpPr>
              <a:spLocks/>
            </p:cNvSpPr>
            <p:nvPr/>
          </p:nvSpPr>
          <p:spPr bwMode="gray">
            <a:xfrm>
              <a:off x="5174044" y="3132443"/>
              <a:ext cx="79934" cy="47308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Freeform 280"/>
            <p:cNvSpPr>
              <a:spLocks/>
            </p:cNvSpPr>
            <p:nvPr/>
          </p:nvSpPr>
          <p:spPr bwMode="gray">
            <a:xfrm>
              <a:off x="5084321" y="3041089"/>
              <a:ext cx="32626" cy="63621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" name="Freeform 281"/>
            <p:cNvSpPr>
              <a:spLocks/>
            </p:cNvSpPr>
            <p:nvPr/>
          </p:nvSpPr>
          <p:spPr bwMode="gray">
            <a:xfrm>
              <a:off x="5076165" y="2975836"/>
              <a:ext cx="40783" cy="48940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Freeform 282"/>
            <p:cNvSpPr>
              <a:spLocks/>
            </p:cNvSpPr>
            <p:nvPr/>
          </p:nvSpPr>
          <p:spPr bwMode="gray">
            <a:xfrm>
              <a:off x="5896719" y="3156912"/>
              <a:ext cx="40784" cy="8157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" name="Rectangle 283"/>
            <p:cNvSpPr>
              <a:spLocks noChangeArrowheads="1"/>
            </p:cNvSpPr>
            <p:nvPr/>
          </p:nvSpPr>
          <p:spPr bwMode="gray">
            <a:xfrm>
              <a:off x="5753163" y="3395085"/>
              <a:ext cx="0" cy="3263"/>
            </a:xfrm>
            <a:prstGeom prst="rect">
              <a:avLst/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Freeform 284"/>
            <p:cNvSpPr>
              <a:spLocks/>
            </p:cNvSpPr>
            <p:nvPr/>
          </p:nvSpPr>
          <p:spPr bwMode="gray">
            <a:xfrm>
              <a:off x="5487258" y="3003568"/>
              <a:ext cx="505710" cy="184340"/>
            </a:xfrm>
            <a:custGeom>
              <a:avLst/>
              <a:gdLst>
                <a:gd name="T0" fmla="*/ 2147483647 w 10616"/>
                <a:gd name="T1" fmla="*/ 900520233 h 10000"/>
                <a:gd name="T2" fmla="*/ 2147483647 w 10616"/>
                <a:gd name="T3" fmla="*/ 945460784 h 10000"/>
                <a:gd name="T4" fmla="*/ 2147483647 w 10616"/>
                <a:gd name="T5" fmla="*/ 900520233 h 10000"/>
                <a:gd name="T6" fmla="*/ 2147483647 w 10616"/>
                <a:gd name="T7" fmla="*/ 855470040 h 10000"/>
                <a:gd name="T8" fmla="*/ 2147483647 w 10616"/>
                <a:gd name="T9" fmla="*/ 810425587 h 10000"/>
                <a:gd name="T10" fmla="*/ 2147483647 w 10616"/>
                <a:gd name="T11" fmla="*/ 855470040 h 10000"/>
                <a:gd name="T12" fmla="*/ 2147483647 w 10616"/>
                <a:gd name="T13" fmla="*/ 720434843 h 10000"/>
                <a:gd name="T14" fmla="*/ 2147483647 w 10616"/>
                <a:gd name="T15" fmla="*/ 405215664 h 10000"/>
                <a:gd name="T16" fmla="*/ 2147483647 w 10616"/>
                <a:gd name="T17" fmla="*/ 360165471 h 10000"/>
                <a:gd name="T18" fmla="*/ 2147483647 w 10616"/>
                <a:gd name="T19" fmla="*/ 135035161 h 10000"/>
                <a:gd name="T20" fmla="*/ 2147483647 w 10616"/>
                <a:gd name="T21" fmla="*/ 45044327 h 10000"/>
                <a:gd name="T22" fmla="*/ 2147483647 w 10616"/>
                <a:gd name="T23" fmla="*/ 45044327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135035161 h 10000"/>
                <a:gd name="T30" fmla="*/ 2147483647 w 10616"/>
                <a:gd name="T31" fmla="*/ 135035161 h 10000"/>
                <a:gd name="T32" fmla="*/ 2147483647 w 10616"/>
                <a:gd name="T33" fmla="*/ 135035161 h 10000"/>
                <a:gd name="T34" fmla="*/ 2147483647 w 10616"/>
                <a:gd name="T35" fmla="*/ 135035161 h 10000"/>
                <a:gd name="T36" fmla="*/ 2147483647 w 10616"/>
                <a:gd name="T37" fmla="*/ 45044327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45044327 h 10000"/>
                <a:gd name="T46" fmla="*/ 2147483647 w 10616"/>
                <a:gd name="T47" fmla="*/ 135035161 h 10000"/>
                <a:gd name="T48" fmla="*/ 2147483647 w 10616"/>
                <a:gd name="T49" fmla="*/ 180085605 h 10000"/>
                <a:gd name="T50" fmla="*/ 2147483647 w 10616"/>
                <a:gd name="T51" fmla="*/ 135035161 h 10000"/>
                <a:gd name="T52" fmla="*/ 2147483647 w 10616"/>
                <a:gd name="T53" fmla="*/ 135035161 h 10000"/>
                <a:gd name="T54" fmla="*/ 2147483647 w 10616"/>
                <a:gd name="T55" fmla="*/ 270174654 h 10000"/>
                <a:gd name="T56" fmla="*/ 2147483647 w 10616"/>
                <a:gd name="T57" fmla="*/ 270174654 h 10000"/>
                <a:gd name="T58" fmla="*/ 2147483647 w 10616"/>
                <a:gd name="T59" fmla="*/ 256608765 h 10000"/>
                <a:gd name="T60" fmla="*/ 946682379 w 10616"/>
                <a:gd name="T61" fmla="*/ 322781313 h 10000"/>
                <a:gd name="T62" fmla="*/ 0 w 10616"/>
                <a:gd name="T63" fmla="*/ 352811139 h 10000"/>
                <a:gd name="T64" fmla="*/ 2147483647 w 10616"/>
                <a:gd name="T65" fmla="*/ 595236275 h 10000"/>
                <a:gd name="T66" fmla="*/ 2147483647 w 10616"/>
                <a:gd name="T67" fmla="*/ 765381134 h 10000"/>
                <a:gd name="T68" fmla="*/ 2147483647 w 10616"/>
                <a:gd name="T69" fmla="*/ 900520233 h 10000"/>
                <a:gd name="T70" fmla="*/ 2147483647 w 10616"/>
                <a:gd name="T71" fmla="*/ 945460784 h 10000"/>
                <a:gd name="T72" fmla="*/ 2147483647 w 10616"/>
                <a:gd name="T73" fmla="*/ 945460784 h 10000"/>
                <a:gd name="T74" fmla="*/ 2147483647 w 10616"/>
                <a:gd name="T75" fmla="*/ 1035555430 h 10000"/>
                <a:gd name="T76" fmla="*/ 2147483647 w 10616"/>
                <a:gd name="T77" fmla="*/ 945460784 h 10000"/>
                <a:gd name="T78" fmla="*/ 2147483647 w 10616"/>
                <a:gd name="T79" fmla="*/ 1035555430 h 10000"/>
                <a:gd name="T80" fmla="*/ 2147483647 w 10616"/>
                <a:gd name="T81" fmla="*/ 1035555430 h 10000"/>
                <a:gd name="T82" fmla="*/ 2147483647 w 10616"/>
                <a:gd name="T83" fmla="*/ 1035555430 h 10000"/>
                <a:gd name="T84" fmla="*/ 2147483647 w 10616"/>
                <a:gd name="T85" fmla="*/ 900520233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16"/>
                <a:gd name="T130" fmla="*/ 0 h 10000"/>
                <a:gd name="T131" fmla="*/ 10616 w 10616"/>
                <a:gd name="T132" fmla="*/ 10000 h 1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" name="Freeform 285"/>
            <p:cNvSpPr>
              <a:spLocks/>
            </p:cNvSpPr>
            <p:nvPr/>
          </p:nvSpPr>
          <p:spPr bwMode="gray">
            <a:xfrm>
              <a:off x="5741744" y="3156912"/>
              <a:ext cx="185971" cy="150082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114"/>
                <a:gd name="T50" fmla="*/ 139 w 139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Freeform 286"/>
            <p:cNvSpPr>
              <a:spLocks/>
            </p:cNvSpPr>
            <p:nvPr/>
          </p:nvSpPr>
          <p:spPr bwMode="gray">
            <a:xfrm>
              <a:off x="5717274" y="3275999"/>
              <a:ext cx="130506" cy="119086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Freeform 287"/>
            <p:cNvSpPr>
              <a:spLocks/>
            </p:cNvSpPr>
            <p:nvPr/>
          </p:nvSpPr>
          <p:spPr bwMode="gray">
            <a:xfrm>
              <a:off x="5717274" y="3275999"/>
              <a:ext cx="130506" cy="119086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Freeform 288"/>
            <p:cNvSpPr>
              <a:spLocks/>
            </p:cNvSpPr>
            <p:nvPr/>
          </p:nvSpPr>
          <p:spPr bwMode="gray">
            <a:xfrm>
              <a:off x="6169150" y="3501122"/>
              <a:ext cx="122349" cy="79934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Freeform 289"/>
            <p:cNvSpPr>
              <a:spLocks/>
            </p:cNvSpPr>
            <p:nvPr/>
          </p:nvSpPr>
          <p:spPr bwMode="gray">
            <a:xfrm>
              <a:off x="6187094" y="3532116"/>
              <a:ext cx="192496" cy="223492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8"/>
                <a:gd name="T50" fmla="*/ 24 w 2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" name="Freeform 290"/>
            <p:cNvSpPr>
              <a:spLocks/>
            </p:cNvSpPr>
            <p:nvPr/>
          </p:nvSpPr>
          <p:spPr bwMode="gray">
            <a:xfrm>
              <a:off x="5945659" y="3675673"/>
              <a:ext cx="272431" cy="169658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1"/>
                <a:gd name="T44" fmla="*/ 34 w 34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Freeform 291"/>
            <p:cNvSpPr>
              <a:spLocks/>
            </p:cNvSpPr>
            <p:nvPr/>
          </p:nvSpPr>
          <p:spPr bwMode="gray">
            <a:xfrm>
              <a:off x="5753163" y="3306994"/>
              <a:ext cx="505710" cy="433932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Freeform 292"/>
            <p:cNvSpPr>
              <a:spLocks/>
            </p:cNvSpPr>
            <p:nvPr/>
          </p:nvSpPr>
          <p:spPr bwMode="gray">
            <a:xfrm>
              <a:off x="6187094" y="3581056"/>
              <a:ext cx="79935" cy="94617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Freeform 293"/>
            <p:cNvSpPr>
              <a:spLocks/>
            </p:cNvSpPr>
            <p:nvPr/>
          </p:nvSpPr>
          <p:spPr bwMode="gray">
            <a:xfrm>
              <a:off x="5839623" y="3147124"/>
              <a:ext cx="256117" cy="257749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92"/>
                <a:gd name="T71" fmla="*/ 192 w 1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Freeform 294"/>
            <p:cNvSpPr>
              <a:spLocks/>
            </p:cNvSpPr>
            <p:nvPr/>
          </p:nvSpPr>
          <p:spPr bwMode="gray">
            <a:xfrm>
              <a:off x="5986442" y="3076978"/>
              <a:ext cx="482871" cy="438825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55"/>
                <a:gd name="T149" fmla="*/ 60 w 60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Freeform 299"/>
            <p:cNvSpPr>
              <a:spLocks/>
            </p:cNvSpPr>
            <p:nvPr/>
          </p:nvSpPr>
          <p:spPr bwMode="gray">
            <a:xfrm>
              <a:off x="5377959" y="2434237"/>
              <a:ext cx="163132" cy="11093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Freeform 300"/>
            <p:cNvSpPr>
              <a:spLocks/>
            </p:cNvSpPr>
            <p:nvPr/>
          </p:nvSpPr>
          <p:spPr bwMode="gray">
            <a:xfrm>
              <a:off x="5449737" y="2280892"/>
              <a:ext cx="122350" cy="10440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" name="Freeform 301"/>
            <p:cNvSpPr>
              <a:spLocks/>
            </p:cNvSpPr>
            <p:nvPr/>
          </p:nvSpPr>
          <p:spPr bwMode="gray">
            <a:xfrm>
              <a:off x="5444844" y="2442393"/>
              <a:ext cx="239804" cy="216966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Freeform 302"/>
            <p:cNvSpPr>
              <a:spLocks/>
            </p:cNvSpPr>
            <p:nvPr/>
          </p:nvSpPr>
          <p:spPr bwMode="gray">
            <a:xfrm>
              <a:off x="5386116" y="2354301"/>
              <a:ext cx="195759" cy="110930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1" name="Freeform 303"/>
            <p:cNvSpPr>
              <a:spLocks/>
            </p:cNvSpPr>
            <p:nvPr/>
          </p:nvSpPr>
          <p:spPr bwMode="gray">
            <a:xfrm>
              <a:off x="4459526" y="3845330"/>
              <a:ext cx="194127" cy="14518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18"/>
                <a:gd name="T80" fmla="*/ 24 w 24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2" name="Freeform 304"/>
            <p:cNvSpPr>
              <a:spLocks/>
            </p:cNvSpPr>
            <p:nvPr/>
          </p:nvSpPr>
          <p:spPr bwMode="gray">
            <a:xfrm>
              <a:off x="4412217" y="3740925"/>
              <a:ext cx="151713" cy="114193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5"/>
                <a:gd name="T59" fmla="*/ 114 w 114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3" name="Freeform 305"/>
            <p:cNvSpPr>
              <a:spLocks/>
            </p:cNvSpPr>
            <p:nvPr/>
          </p:nvSpPr>
          <p:spPr bwMode="gray">
            <a:xfrm>
              <a:off x="4420374" y="3461970"/>
              <a:ext cx="306688" cy="327895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41"/>
                <a:gd name="T80" fmla="*/ 38 w 38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4" name="Freeform 306"/>
            <p:cNvSpPr>
              <a:spLocks/>
            </p:cNvSpPr>
            <p:nvPr/>
          </p:nvSpPr>
          <p:spPr bwMode="gray">
            <a:xfrm>
              <a:off x="5475838" y="3324939"/>
              <a:ext cx="290375" cy="280587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5" name="Freeform 307"/>
            <p:cNvSpPr>
              <a:spLocks/>
            </p:cNvSpPr>
            <p:nvPr/>
          </p:nvSpPr>
          <p:spPr bwMode="gray">
            <a:xfrm>
              <a:off x="5079428" y="3275999"/>
              <a:ext cx="420881" cy="399673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50"/>
                <a:gd name="T110" fmla="*/ 52 w 52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6" name="Freeform 308"/>
            <p:cNvSpPr>
              <a:spLocks/>
            </p:cNvSpPr>
            <p:nvPr/>
          </p:nvSpPr>
          <p:spPr bwMode="gray">
            <a:xfrm>
              <a:off x="5038644" y="3156912"/>
              <a:ext cx="106036" cy="199021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Freeform 309"/>
            <p:cNvSpPr>
              <a:spLocks/>
            </p:cNvSpPr>
            <p:nvPr/>
          </p:nvSpPr>
          <p:spPr bwMode="gray">
            <a:xfrm>
              <a:off x="4518253" y="3204221"/>
              <a:ext cx="305057" cy="233279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Freeform 310"/>
            <p:cNvSpPr>
              <a:spLocks/>
            </p:cNvSpPr>
            <p:nvPr/>
          </p:nvSpPr>
          <p:spPr bwMode="gray">
            <a:xfrm>
              <a:off x="4426899" y="3437499"/>
              <a:ext cx="210440" cy="182708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3"/>
                <a:gd name="T41" fmla="*/ 26 w 2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Freeform 311"/>
            <p:cNvSpPr>
              <a:spLocks/>
            </p:cNvSpPr>
            <p:nvPr/>
          </p:nvSpPr>
          <p:spPr bwMode="gray">
            <a:xfrm>
              <a:off x="4436687" y="3845330"/>
              <a:ext cx="63621" cy="48940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6"/>
                <a:gd name="T29" fmla="*/ 48 w 4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0" name="Freeform 312"/>
            <p:cNvSpPr>
              <a:spLocks/>
            </p:cNvSpPr>
            <p:nvPr/>
          </p:nvSpPr>
          <p:spPr bwMode="gray">
            <a:xfrm>
              <a:off x="5412217" y="3566374"/>
              <a:ext cx="417618" cy="51223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64"/>
                <a:gd name="T116" fmla="*/ 52 w 52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1" name="Freeform 313"/>
            <p:cNvSpPr>
              <a:spLocks/>
            </p:cNvSpPr>
            <p:nvPr/>
          </p:nvSpPr>
          <p:spPr bwMode="gray">
            <a:xfrm>
              <a:off x="4637339" y="3902427"/>
              <a:ext cx="153344" cy="151712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9"/>
                <a:gd name="T71" fmla="*/ 19 w 1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Freeform 314"/>
            <p:cNvSpPr>
              <a:spLocks/>
            </p:cNvSpPr>
            <p:nvPr/>
          </p:nvSpPr>
          <p:spPr bwMode="gray">
            <a:xfrm>
              <a:off x="4559036" y="3959523"/>
              <a:ext cx="109299" cy="94617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3" name="Freeform 315"/>
            <p:cNvSpPr>
              <a:spLocks/>
            </p:cNvSpPr>
            <p:nvPr/>
          </p:nvSpPr>
          <p:spPr bwMode="gray">
            <a:xfrm>
              <a:off x="4508465" y="3926896"/>
              <a:ext cx="81566" cy="71778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4"/>
                <a:gd name="T35" fmla="*/ 60 w 6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Rectangle 316"/>
            <p:cNvSpPr>
              <a:spLocks noChangeArrowheads="1"/>
            </p:cNvSpPr>
            <p:nvPr/>
          </p:nvSpPr>
          <p:spPr bwMode="gray">
            <a:xfrm>
              <a:off x="4627551" y="3437499"/>
              <a:ext cx="9788" cy="24470"/>
            </a:xfrm>
            <a:prstGeom prst="rect">
              <a:avLst/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5" name="Freeform 317"/>
            <p:cNvSpPr>
              <a:spLocks/>
            </p:cNvSpPr>
            <p:nvPr/>
          </p:nvSpPr>
          <p:spPr bwMode="gray">
            <a:xfrm>
              <a:off x="4627551" y="3156912"/>
              <a:ext cx="526917" cy="518761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6" name="Freeform 318"/>
            <p:cNvSpPr>
              <a:spLocks/>
            </p:cNvSpPr>
            <p:nvPr/>
          </p:nvSpPr>
          <p:spPr bwMode="gray">
            <a:xfrm>
              <a:off x="4627551" y="3156912"/>
              <a:ext cx="526917" cy="518761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7" name="Freeform 327"/>
            <p:cNvSpPr>
              <a:spLocks/>
            </p:cNvSpPr>
            <p:nvPr/>
          </p:nvSpPr>
          <p:spPr bwMode="gray">
            <a:xfrm>
              <a:off x="6128367" y="3147124"/>
              <a:ext cx="26101" cy="17945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8" name="Freeform 328"/>
            <p:cNvSpPr>
              <a:spLocks/>
            </p:cNvSpPr>
            <p:nvPr/>
          </p:nvSpPr>
          <p:spPr bwMode="gray">
            <a:xfrm>
              <a:off x="6090847" y="3107972"/>
              <a:ext cx="14681" cy="24470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9" name="Freeform 334"/>
            <p:cNvSpPr>
              <a:spLocks/>
            </p:cNvSpPr>
            <p:nvPr/>
          </p:nvSpPr>
          <p:spPr bwMode="gray">
            <a:xfrm>
              <a:off x="5377959" y="1656095"/>
              <a:ext cx="274062" cy="601958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Freeform 335"/>
            <p:cNvSpPr>
              <a:spLocks/>
            </p:cNvSpPr>
            <p:nvPr/>
          </p:nvSpPr>
          <p:spPr bwMode="gray">
            <a:xfrm>
              <a:off x="5660178" y="2610420"/>
              <a:ext cx="16313" cy="8156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Freeform 336"/>
            <p:cNvSpPr>
              <a:spLocks/>
            </p:cNvSpPr>
            <p:nvPr/>
          </p:nvSpPr>
          <p:spPr bwMode="gray">
            <a:xfrm>
              <a:off x="5555774" y="980728"/>
              <a:ext cx="3897226" cy="2086462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2" name="Freeform 337"/>
            <p:cNvSpPr>
              <a:spLocks/>
            </p:cNvSpPr>
            <p:nvPr/>
          </p:nvSpPr>
          <p:spPr bwMode="gray">
            <a:xfrm>
              <a:off x="6154468" y="3156912"/>
              <a:ext cx="73410" cy="8157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Freeform 338"/>
            <p:cNvSpPr>
              <a:spLocks/>
            </p:cNvSpPr>
            <p:nvPr/>
          </p:nvSpPr>
          <p:spPr bwMode="gray">
            <a:xfrm>
              <a:off x="6041907" y="2481545"/>
              <a:ext cx="1039151" cy="729202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91"/>
                <a:gd name="T107" fmla="*/ 129 w 129"/>
                <a:gd name="T108" fmla="*/ 91 h 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Freeform 339"/>
            <p:cNvSpPr>
              <a:spLocks/>
            </p:cNvSpPr>
            <p:nvPr/>
          </p:nvSpPr>
          <p:spPr bwMode="gray">
            <a:xfrm>
              <a:off x="6105528" y="3132443"/>
              <a:ext cx="22839" cy="14681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Rectangle 340"/>
            <p:cNvSpPr>
              <a:spLocks noChangeArrowheads="1"/>
            </p:cNvSpPr>
            <p:nvPr/>
          </p:nvSpPr>
          <p:spPr bwMode="gray">
            <a:xfrm>
              <a:off x="5265398" y="2753976"/>
              <a:ext cx="9788" cy="1631"/>
            </a:xfrm>
            <a:prstGeom prst="rect">
              <a:avLst/>
            </a:prstGeom>
            <a:grpFill/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Freeform 347"/>
            <p:cNvSpPr>
              <a:spLocks/>
            </p:cNvSpPr>
            <p:nvPr/>
          </p:nvSpPr>
          <p:spPr bwMode="gray">
            <a:xfrm>
              <a:off x="4970129" y="1566373"/>
              <a:ext cx="667211" cy="787928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7" name="Freeform 348"/>
            <p:cNvSpPr>
              <a:spLocks/>
            </p:cNvSpPr>
            <p:nvPr/>
          </p:nvSpPr>
          <p:spPr bwMode="gray">
            <a:xfrm>
              <a:off x="5129998" y="1719718"/>
              <a:ext cx="329527" cy="753671"/>
            </a:xfrm>
            <a:custGeom>
              <a:avLst/>
              <a:gdLst>
                <a:gd name="T0" fmla="*/ 10283246 w 10000"/>
                <a:gd name="T1" fmla="*/ 12146985 h 9895"/>
                <a:gd name="T2" fmla="*/ 10032350 w 10000"/>
                <a:gd name="T3" fmla="*/ 8674871 h 9895"/>
                <a:gd name="T4" fmla="*/ 9530525 w 10000"/>
                <a:gd name="T5" fmla="*/ 3472113 h 9895"/>
                <a:gd name="T6" fmla="*/ 8778799 w 10000"/>
                <a:gd name="T7" fmla="*/ 2889821 h 9895"/>
                <a:gd name="T8" fmla="*/ 7775149 w 10000"/>
                <a:gd name="T9" fmla="*/ 0 h 9895"/>
                <a:gd name="T10" fmla="*/ 7273325 w 10000"/>
                <a:gd name="T11" fmla="*/ 1736057 h 9895"/>
                <a:gd name="T12" fmla="*/ 6771501 w 10000"/>
                <a:gd name="T13" fmla="*/ 2889821 h 9895"/>
                <a:gd name="T14" fmla="*/ 5517983 w 10000"/>
                <a:gd name="T15" fmla="*/ 5202685 h 9895"/>
                <a:gd name="T16" fmla="*/ 4514335 w 10000"/>
                <a:gd name="T17" fmla="*/ 6361934 h 9895"/>
                <a:gd name="T18" fmla="*/ 4514335 w 10000"/>
                <a:gd name="T19" fmla="*/ 9251679 h 9895"/>
                <a:gd name="T20" fmla="*/ 3511744 w 10000"/>
                <a:gd name="T21" fmla="*/ 13877556 h 9895"/>
                <a:gd name="T22" fmla="*/ 2758991 w 10000"/>
                <a:gd name="T23" fmla="*/ 17926550 h 9895"/>
                <a:gd name="T24" fmla="*/ 2508095 w 10000"/>
                <a:gd name="T25" fmla="*/ 21398667 h 9895"/>
                <a:gd name="T26" fmla="*/ 1504447 w 10000"/>
                <a:gd name="T27" fmla="*/ 23711604 h 9895"/>
                <a:gd name="T28" fmla="*/ 1003648 w 10000"/>
                <a:gd name="T29" fmla="*/ 26601424 h 9895"/>
                <a:gd name="T30" fmla="*/ 1003648 w 10000"/>
                <a:gd name="T31" fmla="*/ 32386473 h 9895"/>
                <a:gd name="T32" fmla="*/ 1003648 w 10000"/>
                <a:gd name="T33" fmla="*/ 35276218 h 9895"/>
                <a:gd name="T34" fmla="*/ 1003648 w 10000"/>
                <a:gd name="T35" fmla="*/ 38748404 h 9895"/>
                <a:gd name="T36" fmla="*/ 250896 w 10000"/>
                <a:gd name="T37" fmla="*/ 42215041 h 9895"/>
                <a:gd name="T38" fmla="*/ 501824 w 10000"/>
                <a:gd name="T39" fmla="*/ 45687152 h 9895"/>
                <a:gd name="T40" fmla="*/ 1789270 w 10000"/>
                <a:gd name="T41" fmla="*/ 49653798 h 9895"/>
                <a:gd name="T42" fmla="*/ 1963076 w 10000"/>
                <a:gd name="T43" fmla="*/ 53252286 h 9895"/>
                <a:gd name="T44" fmla="*/ 2508095 w 10000"/>
                <a:gd name="T45" fmla="*/ 54362021 h 9895"/>
                <a:gd name="T46" fmla="*/ 3260816 w 10000"/>
                <a:gd name="T47" fmla="*/ 52049084 h 9895"/>
                <a:gd name="T48" fmla="*/ 4514335 w 10000"/>
                <a:gd name="T49" fmla="*/ 49736146 h 9895"/>
                <a:gd name="T50" fmla="*/ 4765263 w 10000"/>
                <a:gd name="T51" fmla="*/ 43374215 h 9895"/>
                <a:gd name="T52" fmla="*/ 6019807 w 10000"/>
                <a:gd name="T53" fmla="*/ 42215041 h 9895"/>
                <a:gd name="T54" fmla="*/ 5768911 w 10000"/>
                <a:gd name="T55" fmla="*/ 37589156 h 9895"/>
                <a:gd name="T56" fmla="*/ 5267087 w 10000"/>
                <a:gd name="T57" fmla="*/ 32386473 h 9895"/>
                <a:gd name="T58" fmla="*/ 6019807 w 10000"/>
                <a:gd name="T59" fmla="*/ 26601424 h 9895"/>
                <a:gd name="T60" fmla="*/ 8276973 w 10000"/>
                <a:gd name="T61" fmla="*/ 23134797 h 9895"/>
                <a:gd name="T62" fmla="*/ 8276973 w 10000"/>
                <a:gd name="T63" fmla="*/ 19662611 h 9895"/>
                <a:gd name="T64" fmla="*/ 9530525 w 10000"/>
                <a:gd name="T65" fmla="*/ 15613612 h 9895"/>
                <a:gd name="T66" fmla="*/ 10283246 w 10000"/>
                <a:gd name="T67" fmla="*/ 1561361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00"/>
                <a:gd name="T103" fmla="*/ 0 h 9895"/>
                <a:gd name="T104" fmla="*/ 10000 w 10000"/>
                <a:gd name="T105" fmla="*/ 9895 h 98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8" name="Freeform 349"/>
            <p:cNvSpPr>
              <a:spLocks/>
            </p:cNvSpPr>
            <p:nvPr/>
          </p:nvSpPr>
          <p:spPr bwMode="gray">
            <a:xfrm>
              <a:off x="5412217" y="2610420"/>
              <a:ext cx="458401" cy="295269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9" name="Freeform 350"/>
            <p:cNvSpPr>
              <a:spLocks/>
            </p:cNvSpPr>
            <p:nvPr/>
          </p:nvSpPr>
          <p:spPr bwMode="gray">
            <a:xfrm>
              <a:off x="5676491" y="2610420"/>
              <a:ext cx="57096" cy="3099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0" name="Freeform 359"/>
            <p:cNvSpPr>
              <a:spLocks/>
            </p:cNvSpPr>
            <p:nvPr/>
          </p:nvSpPr>
          <p:spPr bwMode="gray">
            <a:xfrm>
              <a:off x="5355120" y="2481545"/>
              <a:ext cx="79935" cy="48940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Freeform 360"/>
            <p:cNvSpPr>
              <a:spLocks/>
            </p:cNvSpPr>
            <p:nvPr/>
          </p:nvSpPr>
          <p:spPr bwMode="gray">
            <a:xfrm>
              <a:off x="5209933" y="2506015"/>
              <a:ext cx="249592" cy="223491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2" name="Freeform 364"/>
            <p:cNvSpPr>
              <a:spLocks/>
            </p:cNvSpPr>
            <p:nvPr/>
          </p:nvSpPr>
          <p:spPr bwMode="gray">
            <a:xfrm>
              <a:off x="4854305" y="3556587"/>
              <a:ext cx="404568" cy="298531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Freeform 365"/>
            <p:cNvSpPr>
              <a:spLocks/>
            </p:cNvSpPr>
            <p:nvPr/>
          </p:nvSpPr>
          <p:spPr bwMode="gray">
            <a:xfrm>
              <a:off x="4854305" y="3556587"/>
              <a:ext cx="404568" cy="298531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4" name="Freeform 366"/>
            <p:cNvSpPr>
              <a:spLocks/>
            </p:cNvSpPr>
            <p:nvPr/>
          </p:nvSpPr>
          <p:spPr bwMode="gray">
            <a:xfrm>
              <a:off x="4541092" y="3515803"/>
              <a:ext cx="419249" cy="394780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49"/>
                <a:gd name="T113" fmla="*/ 52 w 52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5" name="Freeform 367"/>
            <p:cNvSpPr>
              <a:spLocks/>
            </p:cNvSpPr>
            <p:nvPr/>
          </p:nvSpPr>
          <p:spPr bwMode="gray">
            <a:xfrm>
              <a:off x="5904876" y="3879588"/>
              <a:ext cx="241436" cy="326264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246"/>
                <a:gd name="T68" fmla="*/ 180 w 180"/>
                <a:gd name="T69" fmla="*/ 246 h 2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Freeform 368"/>
            <p:cNvSpPr>
              <a:spLocks/>
            </p:cNvSpPr>
            <p:nvPr/>
          </p:nvSpPr>
          <p:spPr bwMode="gray">
            <a:xfrm>
              <a:off x="5209933" y="3855118"/>
              <a:ext cx="32626" cy="12724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Freeform 369"/>
            <p:cNvSpPr>
              <a:spLocks/>
            </p:cNvSpPr>
            <p:nvPr/>
          </p:nvSpPr>
          <p:spPr bwMode="gray">
            <a:xfrm>
              <a:off x="5209933" y="3855118"/>
              <a:ext cx="32626" cy="12724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96"/>
                <a:gd name="T23" fmla="*/ 24 w 2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8" name="Freeform 370"/>
            <p:cNvSpPr>
              <a:spLocks/>
            </p:cNvSpPr>
            <p:nvPr/>
          </p:nvSpPr>
          <p:spPr bwMode="gray">
            <a:xfrm>
              <a:off x="5193620" y="3566374"/>
              <a:ext cx="265905" cy="415987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9" name="Freeform 371"/>
            <p:cNvSpPr>
              <a:spLocks/>
            </p:cNvSpPr>
            <p:nvPr/>
          </p:nvSpPr>
          <p:spPr bwMode="gray">
            <a:xfrm>
              <a:off x="5193620" y="3566374"/>
              <a:ext cx="265905" cy="415987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313"/>
                <a:gd name="T77" fmla="*/ 198 w 198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0" name="Freeform 372"/>
            <p:cNvSpPr>
              <a:spLocks/>
            </p:cNvSpPr>
            <p:nvPr/>
          </p:nvSpPr>
          <p:spPr bwMode="gray">
            <a:xfrm>
              <a:off x="5275186" y="4744189"/>
              <a:ext cx="409461" cy="363784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Freeform 373"/>
            <p:cNvSpPr>
              <a:spLocks/>
            </p:cNvSpPr>
            <p:nvPr/>
          </p:nvSpPr>
          <p:spPr bwMode="gray">
            <a:xfrm>
              <a:off x="5363278" y="4625102"/>
              <a:ext cx="243066" cy="241436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180"/>
                <a:gd name="T68" fmla="*/ 180 w 18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2" name="Freeform 374"/>
            <p:cNvSpPr>
              <a:spLocks/>
            </p:cNvSpPr>
            <p:nvPr/>
          </p:nvSpPr>
          <p:spPr bwMode="gray">
            <a:xfrm>
              <a:off x="5612869" y="4439131"/>
              <a:ext cx="275694" cy="433932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3" name="Freeform 375"/>
            <p:cNvSpPr>
              <a:spLocks/>
            </p:cNvSpPr>
            <p:nvPr/>
          </p:nvSpPr>
          <p:spPr bwMode="gray">
            <a:xfrm>
              <a:off x="5612869" y="4191170"/>
              <a:ext cx="267537" cy="272431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4"/>
                <a:gd name="T83" fmla="*/ 33 w 33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Freeform 376"/>
            <p:cNvSpPr>
              <a:spLocks/>
            </p:cNvSpPr>
            <p:nvPr/>
          </p:nvSpPr>
          <p:spPr bwMode="gray">
            <a:xfrm>
              <a:off x="5160994" y="4318414"/>
              <a:ext cx="306688" cy="306689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38"/>
                <a:gd name="T77" fmla="*/ 38 w 3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Freeform 377"/>
            <p:cNvSpPr>
              <a:spLocks/>
            </p:cNvSpPr>
            <p:nvPr/>
          </p:nvSpPr>
          <p:spPr bwMode="gray">
            <a:xfrm>
              <a:off x="5160994" y="4029670"/>
              <a:ext cx="476346" cy="473083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59"/>
                <a:gd name="T122" fmla="*/ 59 w 59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Freeform 378"/>
            <p:cNvSpPr>
              <a:spLocks/>
            </p:cNvSpPr>
            <p:nvPr/>
          </p:nvSpPr>
          <p:spPr bwMode="gray">
            <a:xfrm>
              <a:off x="5692805" y="3708299"/>
              <a:ext cx="380097" cy="36378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"/>
                <a:gd name="T91" fmla="*/ 0 h 45"/>
                <a:gd name="T92" fmla="*/ 47 w 47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Freeform 379"/>
            <p:cNvSpPr>
              <a:spLocks/>
            </p:cNvSpPr>
            <p:nvPr/>
          </p:nvSpPr>
          <p:spPr bwMode="gray">
            <a:xfrm>
              <a:off x="5717274" y="4045983"/>
              <a:ext cx="210441" cy="241436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30"/>
                <a:gd name="T71" fmla="*/ 26 w 2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8" name="Freeform 380"/>
            <p:cNvSpPr>
              <a:spLocks/>
            </p:cNvSpPr>
            <p:nvPr/>
          </p:nvSpPr>
          <p:spPr bwMode="gray">
            <a:xfrm>
              <a:off x="5490521" y="4568006"/>
              <a:ext cx="194127" cy="18433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9" name="Freeform 381"/>
            <p:cNvSpPr>
              <a:spLocks/>
            </p:cNvSpPr>
            <p:nvPr/>
          </p:nvSpPr>
          <p:spPr bwMode="gray">
            <a:xfrm>
              <a:off x="5418743" y="4072084"/>
              <a:ext cx="347471" cy="55954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0"/>
                <a:gd name="T185" fmla="*/ 43 w 43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Freeform 382"/>
            <p:cNvSpPr>
              <a:spLocks/>
            </p:cNvSpPr>
            <p:nvPr/>
          </p:nvSpPr>
          <p:spPr bwMode="gray">
            <a:xfrm>
              <a:off x="4727062" y="3781709"/>
              <a:ext cx="192496" cy="1451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1" name="Freeform 383"/>
            <p:cNvSpPr>
              <a:spLocks/>
            </p:cNvSpPr>
            <p:nvPr/>
          </p:nvSpPr>
          <p:spPr bwMode="gray">
            <a:xfrm>
              <a:off x="4727062" y="3781709"/>
              <a:ext cx="192496" cy="1451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109"/>
                <a:gd name="T59" fmla="*/ 144 w 14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2" name="Freeform 384"/>
            <p:cNvSpPr>
              <a:spLocks/>
            </p:cNvSpPr>
            <p:nvPr/>
          </p:nvSpPr>
          <p:spPr bwMode="gray">
            <a:xfrm>
              <a:off x="4854305" y="3887744"/>
              <a:ext cx="24469" cy="6525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3" name="Freeform 385"/>
            <p:cNvSpPr>
              <a:spLocks/>
            </p:cNvSpPr>
            <p:nvPr/>
          </p:nvSpPr>
          <p:spPr bwMode="gray">
            <a:xfrm>
              <a:off x="4854305" y="3887744"/>
              <a:ext cx="24469" cy="6525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4" name="Freeform 386"/>
            <p:cNvSpPr>
              <a:spLocks/>
            </p:cNvSpPr>
            <p:nvPr/>
          </p:nvSpPr>
          <p:spPr bwMode="gray">
            <a:xfrm>
              <a:off x="4774370" y="3894270"/>
              <a:ext cx="104405" cy="135400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02"/>
                <a:gd name="T41" fmla="*/ 78 w 78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5" name="Freeform 387"/>
            <p:cNvSpPr>
              <a:spLocks/>
            </p:cNvSpPr>
            <p:nvPr/>
          </p:nvSpPr>
          <p:spPr bwMode="gray">
            <a:xfrm>
              <a:off x="4929346" y="3789865"/>
              <a:ext cx="305057" cy="274062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Freeform 388"/>
            <p:cNvSpPr>
              <a:spLocks/>
            </p:cNvSpPr>
            <p:nvPr/>
          </p:nvSpPr>
          <p:spPr bwMode="gray">
            <a:xfrm>
              <a:off x="5226247" y="3894270"/>
              <a:ext cx="329527" cy="192496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"/>
                <a:gd name="T67" fmla="*/ 0 h 144"/>
                <a:gd name="T68" fmla="*/ 246 w 246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7" name="Freeform 389"/>
            <p:cNvSpPr>
              <a:spLocks/>
            </p:cNvSpPr>
            <p:nvPr/>
          </p:nvSpPr>
          <p:spPr bwMode="gray">
            <a:xfrm>
              <a:off x="5129998" y="4072084"/>
              <a:ext cx="200653" cy="239804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180"/>
                <a:gd name="T68" fmla="*/ 150 w 15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8" name="Freeform 390"/>
            <p:cNvSpPr>
              <a:spLocks/>
            </p:cNvSpPr>
            <p:nvPr/>
          </p:nvSpPr>
          <p:spPr bwMode="gray">
            <a:xfrm>
              <a:off x="5089216" y="4121024"/>
              <a:ext cx="120718" cy="133768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02"/>
                <a:gd name="T41" fmla="*/ 90 w 90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Freeform 391"/>
            <p:cNvSpPr>
              <a:spLocks/>
            </p:cNvSpPr>
            <p:nvPr/>
          </p:nvSpPr>
          <p:spPr bwMode="gray">
            <a:xfrm>
              <a:off x="5056589" y="3855118"/>
              <a:ext cx="192496" cy="26590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0" name="Freeform 392"/>
            <p:cNvSpPr>
              <a:spLocks/>
            </p:cNvSpPr>
            <p:nvPr/>
          </p:nvSpPr>
          <p:spPr bwMode="gray">
            <a:xfrm>
              <a:off x="5056589" y="3855118"/>
              <a:ext cx="192496" cy="26590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8"/>
                <a:gd name="T65" fmla="*/ 144 w 1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1" name="Freeform 393"/>
            <p:cNvSpPr>
              <a:spLocks/>
            </p:cNvSpPr>
            <p:nvPr/>
          </p:nvSpPr>
          <p:spPr bwMode="gray">
            <a:xfrm>
              <a:off x="4878775" y="3845330"/>
              <a:ext cx="65253" cy="161501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0"/>
                <a:gd name="T47" fmla="*/ 48 w 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2" name="Freeform 394"/>
            <p:cNvSpPr>
              <a:spLocks/>
            </p:cNvSpPr>
            <p:nvPr/>
          </p:nvSpPr>
          <p:spPr bwMode="gray">
            <a:xfrm>
              <a:off x="4854305" y="3887744"/>
              <a:ext cx="57096" cy="127243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96"/>
                <a:gd name="T32" fmla="*/ 42 w 4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Freeform 395"/>
            <p:cNvSpPr>
              <a:spLocks/>
            </p:cNvSpPr>
            <p:nvPr/>
          </p:nvSpPr>
          <p:spPr bwMode="gray">
            <a:xfrm>
              <a:off x="5154468" y="4602264"/>
              <a:ext cx="329527" cy="334422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6"/>
                <a:gd name="T85" fmla="*/ 0 h 252"/>
                <a:gd name="T86" fmla="*/ 246 w 246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4" name="Freeform 396"/>
            <p:cNvSpPr>
              <a:spLocks/>
            </p:cNvSpPr>
            <p:nvPr/>
          </p:nvSpPr>
          <p:spPr bwMode="gray">
            <a:xfrm>
              <a:off x="4878775" y="3685460"/>
              <a:ext cx="81566" cy="96249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Freeform 398"/>
            <p:cNvSpPr>
              <a:spLocks/>
            </p:cNvSpPr>
            <p:nvPr/>
          </p:nvSpPr>
          <p:spPr bwMode="gray">
            <a:xfrm>
              <a:off x="1147943" y="1515802"/>
              <a:ext cx="2177814" cy="1492660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7" name="Freeform 399"/>
            <p:cNvSpPr>
              <a:spLocks/>
            </p:cNvSpPr>
            <p:nvPr/>
          </p:nvSpPr>
          <p:spPr bwMode="gray">
            <a:xfrm>
              <a:off x="1559036" y="2758869"/>
              <a:ext cx="1474715" cy="761828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8" name="Freeform 400"/>
            <p:cNvSpPr>
              <a:spLocks/>
            </p:cNvSpPr>
            <p:nvPr/>
          </p:nvSpPr>
          <p:spPr bwMode="gray">
            <a:xfrm>
              <a:off x="2500308" y="3793128"/>
              <a:ext cx="114193" cy="115824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Freeform 401"/>
            <p:cNvSpPr>
              <a:spLocks/>
            </p:cNvSpPr>
            <p:nvPr/>
          </p:nvSpPr>
          <p:spPr bwMode="gray">
            <a:xfrm>
              <a:off x="2541091" y="3899164"/>
              <a:ext cx="97879" cy="71778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Freeform 402"/>
            <p:cNvSpPr>
              <a:spLocks/>
            </p:cNvSpPr>
            <p:nvPr/>
          </p:nvSpPr>
          <p:spPr bwMode="gray">
            <a:xfrm>
              <a:off x="2630814" y="3939947"/>
              <a:ext cx="145188" cy="61990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Freeform 403"/>
            <p:cNvSpPr>
              <a:spLocks/>
            </p:cNvSpPr>
            <p:nvPr/>
          </p:nvSpPr>
          <p:spPr bwMode="gray">
            <a:xfrm>
              <a:off x="2727062" y="3868169"/>
              <a:ext cx="298531" cy="327896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2" name="Freeform 422"/>
            <p:cNvSpPr>
              <a:spLocks/>
            </p:cNvSpPr>
            <p:nvPr/>
          </p:nvSpPr>
          <p:spPr bwMode="gray">
            <a:xfrm>
              <a:off x="2459525" y="3770289"/>
              <a:ext cx="154975" cy="71778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3" name="Freeform 423"/>
            <p:cNvSpPr>
              <a:spLocks/>
            </p:cNvSpPr>
            <p:nvPr/>
          </p:nvSpPr>
          <p:spPr bwMode="gray">
            <a:xfrm>
              <a:off x="2377959" y="3727875"/>
              <a:ext cx="122349" cy="101142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4" name="Freeform 424"/>
            <p:cNvSpPr>
              <a:spLocks/>
            </p:cNvSpPr>
            <p:nvPr/>
          </p:nvSpPr>
          <p:spPr bwMode="gray">
            <a:xfrm>
              <a:off x="1751532" y="3303731"/>
              <a:ext cx="774877" cy="507342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5" name="Freeform 425"/>
            <p:cNvSpPr>
              <a:spLocks/>
            </p:cNvSpPr>
            <p:nvPr/>
          </p:nvSpPr>
          <p:spPr bwMode="gray">
            <a:xfrm rot="20747712">
              <a:off x="3019068" y="1271103"/>
              <a:ext cx="835237" cy="921698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5"/>
                <a:gd name="T190" fmla="*/ 0 h 2047"/>
                <a:gd name="T191" fmla="*/ 1125 w 1125"/>
                <a:gd name="T192" fmla="*/ 2047 h 20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6" name="Freeform 426"/>
            <p:cNvSpPr>
              <a:spLocks/>
            </p:cNvSpPr>
            <p:nvPr/>
          </p:nvSpPr>
          <p:spPr bwMode="gray">
            <a:xfrm>
              <a:off x="2025594" y="1519064"/>
              <a:ext cx="42414" cy="37521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7" name="Freeform 427"/>
            <p:cNvSpPr>
              <a:spLocks/>
            </p:cNvSpPr>
            <p:nvPr/>
          </p:nvSpPr>
          <p:spPr bwMode="gray">
            <a:xfrm>
              <a:off x="2387747" y="1822490"/>
              <a:ext cx="0" cy="4894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147483647 h 4"/>
                <a:gd name="T12" fmla="*/ 0 w 1"/>
                <a:gd name="T13" fmla="*/ 2147483647 h 4"/>
                <a:gd name="T14" fmla="*/ 0 w 1"/>
                <a:gd name="T15" fmla="*/ 2147483647 h 4"/>
                <a:gd name="T16" fmla="*/ 0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8" name="Freeform 428"/>
            <p:cNvSpPr>
              <a:spLocks/>
            </p:cNvSpPr>
            <p:nvPr/>
          </p:nvSpPr>
          <p:spPr bwMode="gray">
            <a:xfrm>
              <a:off x="2754794" y="1856749"/>
              <a:ext cx="3263" cy="6525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9" name="Freeform 429"/>
            <p:cNvSpPr>
              <a:spLocks/>
            </p:cNvSpPr>
            <p:nvPr/>
          </p:nvSpPr>
          <p:spPr bwMode="gray">
            <a:xfrm>
              <a:off x="2394273" y="1427710"/>
              <a:ext cx="14681" cy="14682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0" name="Freeform 430"/>
            <p:cNvSpPr>
              <a:spLocks/>
            </p:cNvSpPr>
            <p:nvPr/>
          </p:nvSpPr>
          <p:spPr bwMode="gray">
            <a:xfrm>
              <a:off x="2586768" y="1908951"/>
              <a:ext cx="148450" cy="123981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1" name="Freeform 431"/>
            <p:cNvSpPr>
              <a:spLocks/>
            </p:cNvSpPr>
            <p:nvPr/>
          </p:nvSpPr>
          <p:spPr bwMode="gray">
            <a:xfrm>
              <a:off x="2467681" y="1537009"/>
              <a:ext cx="615009" cy="411093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2" name="Freeform 432"/>
            <p:cNvSpPr>
              <a:spLocks/>
            </p:cNvSpPr>
            <p:nvPr/>
          </p:nvSpPr>
          <p:spPr bwMode="gray">
            <a:xfrm>
              <a:off x="1935871" y="1468494"/>
              <a:ext cx="163132" cy="150082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3" name="Freeform 433"/>
            <p:cNvSpPr>
              <a:spLocks/>
            </p:cNvSpPr>
            <p:nvPr/>
          </p:nvSpPr>
          <p:spPr bwMode="gray">
            <a:xfrm>
              <a:off x="2108791" y="1413029"/>
              <a:ext cx="148451" cy="96248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4" name="Freeform 434"/>
            <p:cNvSpPr>
              <a:spLocks/>
            </p:cNvSpPr>
            <p:nvPr/>
          </p:nvSpPr>
          <p:spPr bwMode="gray">
            <a:xfrm>
              <a:off x="2046801" y="1362457"/>
              <a:ext cx="112562" cy="63622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5" name="Freeform 435"/>
            <p:cNvSpPr>
              <a:spLocks/>
            </p:cNvSpPr>
            <p:nvPr/>
          </p:nvSpPr>
          <p:spPr bwMode="gray">
            <a:xfrm>
              <a:off x="2268660" y="1426080"/>
              <a:ext cx="94617" cy="83197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6" name="Freeform 436"/>
            <p:cNvSpPr>
              <a:spLocks/>
            </p:cNvSpPr>
            <p:nvPr/>
          </p:nvSpPr>
          <p:spPr bwMode="gray">
            <a:xfrm>
              <a:off x="2364909" y="1476650"/>
              <a:ext cx="37520" cy="47309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7" name="Freeform 437"/>
            <p:cNvSpPr>
              <a:spLocks/>
            </p:cNvSpPr>
            <p:nvPr/>
          </p:nvSpPr>
          <p:spPr bwMode="gray">
            <a:xfrm>
              <a:off x="2355121" y="1411397"/>
              <a:ext cx="221860" cy="106036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8" name="Freeform 438"/>
            <p:cNvSpPr>
              <a:spLocks/>
            </p:cNvSpPr>
            <p:nvPr/>
          </p:nvSpPr>
          <p:spPr bwMode="gray">
            <a:xfrm>
              <a:off x="2180569" y="1344513"/>
              <a:ext cx="45677" cy="39152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9" name="Freeform 439"/>
            <p:cNvSpPr>
              <a:spLocks/>
            </p:cNvSpPr>
            <p:nvPr/>
          </p:nvSpPr>
          <p:spPr bwMode="gray">
            <a:xfrm flipV="1">
              <a:off x="2355121" y="1096552"/>
              <a:ext cx="221860" cy="33279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0" name="Freeform 440"/>
            <p:cNvSpPr>
              <a:spLocks/>
            </p:cNvSpPr>
            <p:nvPr/>
          </p:nvSpPr>
          <p:spPr bwMode="gray">
            <a:xfrm>
              <a:off x="2360014" y="1372245"/>
              <a:ext cx="37521" cy="17945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1" name="Freeform 441"/>
            <p:cNvSpPr>
              <a:spLocks/>
            </p:cNvSpPr>
            <p:nvPr/>
          </p:nvSpPr>
          <p:spPr bwMode="gray">
            <a:xfrm>
              <a:off x="2340438" y="1324938"/>
              <a:ext cx="34258" cy="48940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2" name="Freeform 442"/>
            <p:cNvSpPr>
              <a:spLocks/>
            </p:cNvSpPr>
            <p:nvPr/>
          </p:nvSpPr>
          <p:spPr bwMode="gray">
            <a:xfrm>
              <a:off x="2271923" y="1302099"/>
              <a:ext cx="61990" cy="70146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3" name="Freeform 443"/>
            <p:cNvSpPr>
              <a:spLocks/>
            </p:cNvSpPr>
            <p:nvPr/>
          </p:nvSpPr>
          <p:spPr bwMode="gray">
            <a:xfrm>
              <a:off x="2022331" y="1556585"/>
              <a:ext cx="277325" cy="241436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4" name="Freeform 445"/>
            <p:cNvSpPr>
              <a:spLocks/>
            </p:cNvSpPr>
            <p:nvPr/>
          </p:nvSpPr>
          <p:spPr bwMode="gray">
            <a:xfrm>
              <a:off x="3079428" y="3750713"/>
              <a:ext cx="37520" cy="19576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5" name="Freeform 450"/>
            <p:cNvSpPr>
              <a:spLocks/>
            </p:cNvSpPr>
            <p:nvPr/>
          </p:nvSpPr>
          <p:spPr bwMode="gray">
            <a:xfrm>
              <a:off x="4151205" y="1928527"/>
              <a:ext cx="135400" cy="52202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6" name="Freeform 451"/>
            <p:cNvSpPr>
              <a:spLocks/>
            </p:cNvSpPr>
            <p:nvPr/>
          </p:nvSpPr>
          <p:spPr bwMode="gray">
            <a:xfrm>
              <a:off x="8257242" y="4121024"/>
              <a:ext cx="221860" cy="190864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7" name="Freeform 452"/>
            <p:cNvSpPr>
              <a:spLocks/>
            </p:cNvSpPr>
            <p:nvPr/>
          </p:nvSpPr>
          <p:spPr bwMode="gray">
            <a:xfrm>
              <a:off x="8479102" y="4166701"/>
              <a:ext cx="179445" cy="174551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443"/>
                <a:gd name="T53" fmla="*/ 460 w 460"/>
                <a:gd name="T54" fmla="*/ 443 h 4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8" name="Group 453"/>
            <p:cNvGrpSpPr>
              <a:grpSpLocks/>
            </p:cNvGrpSpPr>
            <p:nvPr/>
          </p:nvGrpSpPr>
          <p:grpSpPr bwMode="gray">
            <a:xfrm>
              <a:off x="4637339" y="2328200"/>
              <a:ext cx="257749" cy="378467"/>
              <a:chOff x="2201" y="1250"/>
              <a:chExt cx="133" cy="193"/>
            </a:xfrm>
            <a:grpFill/>
          </p:grpSpPr>
          <p:sp>
            <p:nvSpPr>
              <p:cNvPr id="199" name="Freeform 454"/>
              <p:cNvSpPr>
                <a:spLocks/>
              </p:cNvSpPr>
              <p:nvPr/>
            </p:nvSpPr>
            <p:spPr bwMode="gray">
              <a:xfrm>
                <a:off x="2234" y="1250"/>
                <a:ext cx="100" cy="193"/>
              </a:xfrm>
              <a:custGeom>
                <a:avLst/>
                <a:gdLst>
                  <a:gd name="T0" fmla="*/ 130504 w 24"/>
                  <a:gd name="T1" fmla="*/ 690078 h 47"/>
                  <a:gd name="T2" fmla="*/ 89200 w 24"/>
                  <a:gd name="T3" fmla="*/ 651445 h 47"/>
                  <a:gd name="T4" fmla="*/ 219758 w 24"/>
                  <a:gd name="T5" fmla="*/ 570976 h 47"/>
                  <a:gd name="T6" fmla="*/ 198350 w 24"/>
                  <a:gd name="T7" fmla="*/ 493916 h 47"/>
                  <a:gd name="T8" fmla="*/ 173317 w 24"/>
                  <a:gd name="T9" fmla="*/ 431946 h 47"/>
                  <a:gd name="T10" fmla="*/ 67846 w 24"/>
                  <a:gd name="T11" fmla="*/ 431946 h 47"/>
                  <a:gd name="T12" fmla="*/ 89200 w 24"/>
                  <a:gd name="T13" fmla="*/ 316438 h 47"/>
                  <a:gd name="T14" fmla="*/ 21408 w 24"/>
                  <a:gd name="T15" fmla="*/ 354870 h 47"/>
                  <a:gd name="T16" fmla="*/ 0 w 24"/>
                  <a:gd name="T17" fmla="*/ 254468 h 47"/>
                  <a:gd name="T18" fmla="*/ 0 w 24"/>
                  <a:gd name="T19" fmla="*/ 158642 h 47"/>
                  <a:gd name="T20" fmla="*/ 21408 w 24"/>
                  <a:gd name="T21" fmla="*/ 77060 h 47"/>
                  <a:gd name="T22" fmla="*/ 110608 w 24"/>
                  <a:gd name="T23" fmla="*/ 0 h 47"/>
                  <a:gd name="T24" fmla="*/ 173317 w 24"/>
                  <a:gd name="T25" fmla="*/ 18766 h 47"/>
                  <a:gd name="T26" fmla="*/ 151908 w 24"/>
                  <a:gd name="T27" fmla="*/ 120280 h 47"/>
                  <a:gd name="T28" fmla="*/ 282692 w 24"/>
                  <a:gd name="T29" fmla="*/ 120280 h 47"/>
                  <a:gd name="T30" fmla="*/ 241112 w 24"/>
                  <a:gd name="T31" fmla="*/ 216107 h 47"/>
                  <a:gd name="T32" fmla="*/ 198350 w 24"/>
                  <a:gd name="T33" fmla="*/ 297672 h 47"/>
                  <a:gd name="T34" fmla="*/ 282692 w 24"/>
                  <a:gd name="T35" fmla="*/ 335208 h 47"/>
                  <a:gd name="T36" fmla="*/ 371667 w 24"/>
                  <a:gd name="T37" fmla="*/ 475150 h 47"/>
                  <a:gd name="T38" fmla="*/ 413262 w 24"/>
                  <a:gd name="T39" fmla="*/ 570976 h 47"/>
                  <a:gd name="T40" fmla="*/ 413262 w 24"/>
                  <a:gd name="T41" fmla="*/ 628108 h 47"/>
                  <a:gd name="T42" fmla="*/ 502467 w 24"/>
                  <a:gd name="T43" fmla="*/ 628108 h 47"/>
                  <a:gd name="T44" fmla="*/ 481042 w 24"/>
                  <a:gd name="T45" fmla="*/ 767154 h 47"/>
                  <a:gd name="T46" fmla="*/ 523871 w 24"/>
                  <a:gd name="T47" fmla="*/ 785904 h 47"/>
                  <a:gd name="T48" fmla="*/ 371667 w 24"/>
                  <a:gd name="T49" fmla="*/ 848785 h 47"/>
                  <a:gd name="T50" fmla="*/ 241112 w 24"/>
                  <a:gd name="T51" fmla="*/ 867551 h 47"/>
                  <a:gd name="T52" fmla="*/ 173317 w 24"/>
                  <a:gd name="T53" fmla="*/ 887418 h 47"/>
                  <a:gd name="T54" fmla="*/ 89200 w 24"/>
                  <a:gd name="T55" fmla="*/ 887418 h 47"/>
                  <a:gd name="T56" fmla="*/ 21408 w 24"/>
                  <a:gd name="T57" fmla="*/ 906184 h 47"/>
                  <a:gd name="T58" fmla="*/ 110608 w 24"/>
                  <a:gd name="T59" fmla="*/ 824266 h 47"/>
                  <a:gd name="T60" fmla="*/ 130504 w 24"/>
                  <a:gd name="T61" fmla="*/ 748384 h 47"/>
                  <a:gd name="T62" fmla="*/ 67846 w 24"/>
                  <a:gd name="T63" fmla="*/ 728505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47"/>
                  <a:gd name="T98" fmla="*/ 24 w 24"/>
                  <a:gd name="T99" fmla="*/ 47 h 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29292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00" name="Freeform 455"/>
              <p:cNvSpPr>
                <a:spLocks/>
              </p:cNvSpPr>
              <p:nvPr/>
            </p:nvSpPr>
            <p:spPr bwMode="gray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29292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59" name="Freeform 458"/>
            <p:cNvSpPr>
              <a:spLocks/>
            </p:cNvSpPr>
            <p:nvPr/>
          </p:nvSpPr>
          <p:spPr bwMode="gray">
            <a:xfrm>
              <a:off x="5647128" y="3200958"/>
              <a:ext cx="75041" cy="45677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0" name="Freeform 507"/>
            <p:cNvSpPr>
              <a:spLocks/>
            </p:cNvSpPr>
            <p:nvPr/>
          </p:nvSpPr>
          <p:spPr bwMode="gray">
            <a:xfrm>
              <a:off x="6743376" y="2569636"/>
              <a:ext cx="1549755" cy="1076673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0"/>
                <a:gd name="T184" fmla="*/ 0 h 660"/>
                <a:gd name="T185" fmla="*/ 950 w 950"/>
                <a:gd name="T186" fmla="*/ 660 h 6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1" name="Freeform 260"/>
            <p:cNvSpPr>
              <a:spLocks/>
            </p:cNvSpPr>
            <p:nvPr/>
          </p:nvSpPr>
          <p:spPr bwMode="gray">
            <a:xfrm>
              <a:off x="6789053" y="4181382"/>
              <a:ext cx="58728" cy="70147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2" name="Freeform 261"/>
            <p:cNvSpPr>
              <a:spLocks/>
            </p:cNvSpPr>
            <p:nvPr/>
          </p:nvSpPr>
          <p:spPr bwMode="gray">
            <a:xfrm>
              <a:off x="7630814" y="3646309"/>
              <a:ext cx="55465" cy="5546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3" name="Freeform 262"/>
            <p:cNvSpPr>
              <a:spLocks/>
            </p:cNvSpPr>
            <p:nvPr/>
          </p:nvSpPr>
          <p:spPr bwMode="gray">
            <a:xfrm>
              <a:off x="7929346" y="3509278"/>
              <a:ext cx="32626" cy="96249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4" name="Freeform 263"/>
            <p:cNvSpPr>
              <a:spLocks/>
            </p:cNvSpPr>
            <p:nvPr/>
          </p:nvSpPr>
          <p:spPr bwMode="gray">
            <a:xfrm>
              <a:off x="8170781" y="3259686"/>
              <a:ext cx="47309" cy="71778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5" name="Freeform 264"/>
            <p:cNvSpPr>
              <a:spLocks/>
            </p:cNvSpPr>
            <p:nvPr/>
          </p:nvSpPr>
          <p:spPr bwMode="gray">
            <a:xfrm>
              <a:off x="8231412" y="2861970"/>
              <a:ext cx="353996" cy="384992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6" name="Freeform 265"/>
            <p:cNvSpPr>
              <a:spLocks/>
            </p:cNvSpPr>
            <p:nvPr/>
          </p:nvSpPr>
          <p:spPr bwMode="gray">
            <a:xfrm>
              <a:off x="8477470" y="2537010"/>
              <a:ext cx="63622" cy="314846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7" name="Freeform 272"/>
            <p:cNvSpPr>
              <a:spLocks/>
            </p:cNvSpPr>
            <p:nvPr/>
          </p:nvSpPr>
          <p:spPr bwMode="gray">
            <a:xfrm>
              <a:off x="7911402" y="3693618"/>
              <a:ext cx="145187" cy="20065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8" name="Freeform 273"/>
            <p:cNvSpPr>
              <a:spLocks/>
            </p:cNvSpPr>
            <p:nvPr/>
          </p:nvSpPr>
          <p:spPr bwMode="gray">
            <a:xfrm>
              <a:off x="7970129" y="3926896"/>
              <a:ext cx="119086" cy="94617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9" name="Freeform 333"/>
            <p:cNvSpPr>
              <a:spLocks/>
            </p:cNvSpPr>
            <p:nvPr/>
          </p:nvSpPr>
          <p:spPr bwMode="gray">
            <a:xfrm>
              <a:off x="7103897" y="2618576"/>
              <a:ext cx="799348" cy="40130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5"/>
                <a:gd name="T91" fmla="*/ 0 h 301"/>
                <a:gd name="T92" fmla="*/ 595 w 595"/>
                <a:gd name="T93" fmla="*/ 301 h 3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0" name="Line 449"/>
            <p:cNvSpPr>
              <a:spLocks noChangeShapeType="1"/>
            </p:cNvSpPr>
            <p:nvPr/>
          </p:nvSpPr>
          <p:spPr bwMode="gray">
            <a:xfrm>
              <a:off x="7872250" y="3711562"/>
              <a:ext cx="0" cy="0"/>
            </a:xfrm>
            <a:prstGeom prst="line">
              <a:avLst/>
            </a:prstGeom>
            <a:grpFill/>
            <a:ln w="0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1" name="Freeform 506"/>
            <p:cNvSpPr>
              <a:spLocks/>
            </p:cNvSpPr>
            <p:nvPr/>
          </p:nvSpPr>
          <p:spPr bwMode="gray">
            <a:xfrm>
              <a:off x="8025594" y="2977467"/>
              <a:ext cx="127243" cy="159870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98"/>
                <a:gd name="T101" fmla="*/ 78 w 78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2" name="Freeform 517"/>
            <p:cNvSpPr>
              <a:spLocks/>
            </p:cNvSpPr>
            <p:nvPr/>
          </p:nvSpPr>
          <p:spPr bwMode="gray">
            <a:xfrm>
              <a:off x="8074534" y="3121023"/>
              <a:ext cx="88091" cy="107667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3" name="Freeform 411"/>
            <p:cNvSpPr>
              <a:spLocks/>
            </p:cNvSpPr>
            <p:nvPr/>
          </p:nvSpPr>
          <p:spPr bwMode="gray">
            <a:xfrm>
              <a:off x="3226246" y="4902427"/>
              <a:ext cx="130506" cy="171289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4" name="Freeform 420"/>
            <p:cNvSpPr>
              <a:spLocks/>
            </p:cNvSpPr>
            <p:nvPr/>
          </p:nvSpPr>
          <p:spPr bwMode="gray">
            <a:xfrm>
              <a:off x="2663440" y="4192802"/>
              <a:ext cx="329527" cy="402936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5" name="Freeform 413"/>
            <p:cNvSpPr>
              <a:spLocks/>
            </p:cNvSpPr>
            <p:nvPr/>
          </p:nvSpPr>
          <p:spPr bwMode="gray">
            <a:xfrm>
              <a:off x="2873881" y="4065559"/>
              <a:ext cx="908646" cy="936379"/>
            </a:xfrm>
            <a:custGeom>
              <a:avLst/>
              <a:gdLst>
                <a:gd name="T0" fmla="*/ 39734865 w 10000"/>
                <a:gd name="T1" fmla="*/ 65147755 h 10000"/>
                <a:gd name="T2" fmla="*/ 36529242 w 10000"/>
                <a:gd name="T3" fmla="*/ 70262642 h 10000"/>
                <a:gd name="T4" fmla="*/ 32682370 w 10000"/>
                <a:gd name="T5" fmla="*/ 74729829 h 10000"/>
                <a:gd name="T6" fmla="*/ 33964690 w 10000"/>
                <a:gd name="T7" fmla="*/ 75369144 h 10000"/>
                <a:gd name="T8" fmla="*/ 39093794 w 10000"/>
                <a:gd name="T9" fmla="*/ 79196926 h 10000"/>
                <a:gd name="T10" fmla="*/ 41658257 w 10000"/>
                <a:gd name="T11" fmla="*/ 81115054 h 10000"/>
                <a:gd name="T12" fmla="*/ 47428531 w 10000"/>
                <a:gd name="T13" fmla="*/ 75369144 h 10000"/>
                <a:gd name="T14" fmla="*/ 51908693 w 10000"/>
                <a:gd name="T15" fmla="*/ 63229719 h 10000"/>
                <a:gd name="T16" fmla="*/ 63449131 w 10000"/>
                <a:gd name="T17" fmla="*/ 58123216 h 10000"/>
                <a:gd name="T18" fmla="*/ 66013682 w 10000"/>
                <a:gd name="T19" fmla="*/ 54926366 h 10000"/>
                <a:gd name="T20" fmla="*/ 68570453 w 10000"/>
                <a:gd name="T21" fmla="*/ 49180548 h 10000"/>
                <a:gd name="T22" fmla="*/ 69852684 w 10000"/>
                <a:gd name="T23" fmla="*/ 37049403 h 10000"/>
                <a:gd name="T24" fmla="*/ 78187499 w 10000"/>
                <a:gd name="T25" fmla="*/ 28106736 h 10000"/>
                <a:gd name="T26" fmla="*/ 76905267 w 10000"/>
                <a:gd name="T27" fmla="*/ 21713122 h 10000"/>
                <a:gd name="T28" fmla="*/ 67296002 w 10000"/>
                <a:gd name="T29" fmla="*/ 17245934 h 10000"/>
                <a:gd name="T30" fmla="*/ 58961188 w 10000"/>
                <a:gd name="T31" fmla="*/ 15967304 h 10000"/>
                <a:gd name="T32" fmla="*/ 52549853 w 10000"/>
                <a:gd name="T33" fmla="*/ 12139432 h 10000"/>
                <a:gd name="T34" fmla="*/ 47428531 w 10000"/>
                <a:gd name="T35" fmla="*/ 7024634 h 10000"/>
                <a:gd name="T36" fmla="*/ 44863968 w 10000"/>
                <a:gd name="T37" fmla="*/ 1918037 h 10000"/>
                <a:gd name="T38" fmla="*/ 39734865 w 10000"/>
                <a:gd name="T39" fmla="*/ 7024634 h 10000"/>
                <a:gd name="T40" fmla="*/ 35888082 w 10000"/>
                <a:gd name="T41" fmla="*/ 6385227 h 10000"/>
                <a:gd name="T42" fmla="*/ 33964690 w 10000"/>
                <a:gd name="T43" fmla="*/ 7024634 h 10000"/>
                <a:gd name="T44" fmla="*/ 28843369 w 10000"/>
                <a:gd name="T45" fmla="*/ 8303355 h 10000"/>
                <a:gd name="T46" fmla="*/ 27561137 w 10000"/>
                <a:gd name="T47" fmla="*/ 2557444 h 10000"/>
                <a:gd name="T48" fmla="*/ 24996585 w 10000"/>
                <a:gd name="T49" fmla="*/ 0 h 10000"/>
                <a:gd name="T50" fmla="*/ 22432028 w 10000"/>
                <a:gd name="T51" fmla="*/ 2557444 h 10000"/>
                <a:gd name="T52" fmla="*/ 19226317 w 10000"/>
                <a:gd name="T53" fmla="*/ 5745911 h 10000"/>
                <a:gd name="T54" fmla="*/ 14097214 w 10000"/>
                <a:gd name="T55" fmla="*/ 9581986 h 10000"/>
                <a:gd name="T56" fmla="*/ 7052497 w 10000"/>
                <a:gd name="T57" fmla="*/ 8942670 h 10000"/>
                <a:gd name="T58" fmla="*/ 6411337 w 10000"/>
                <a:gd name="T59" fmla="*/ 19164062 h 10000"/>
                <a:gd name="T60" fmla="*/ 4487945 w 10000"/>
                <a:gd name="T61" fmla="*/ 19803378 h 10000"/>
                <a:gd name="T62" fmla="*/ 0 w 10000"/>
                <a:gd name="T63" fmla="*/ 24909977 h 10000"/>
                <a:gd name="T64" fmla="*/ 2564552 w 10000"/>
                <a:gd name="T65" fmla="*/ 30655795 h 10000"/>
                <a:gd name="T66" fmla="*/ 6411337 w 10000"/>
                <a:gd name="T67" fmla="*/ 33213238 h 10000"/>
                <a:gd name="T68" fmla="*/ 7693657 w 10000"/>
                <a:gd name="T69" fmla="*/ 33852554 h 10000"/>
                <a:gd name="T70" fmla="*/ 11032270 w 10000"/>
                <a:gd name="T71" fmla="*/ 34217955 h 10000"/>
                <a:gd name="T72" fmla="*/ 14613254 w 10000"/>
                <a:gd name="T73" fmla="*/ 32266658 h 10000"/>
                <a:gd name="T74" fmla="*/ 17302925 w 10000"/>
                <a:gd name="T75" fmla="*/ 35770682 h 10000"/>
                <a:gd name="T76" fmla="*/ 25637657 w 10000"/>
                <a:gd name="T77" fmla="*/ 39598463 h 10000"/>
                <a:gd name="T78" fmla="*/ 26919977 w 10000"/>
                <a:gd name="T79" fmla="*/ 44073943 h 10000"/>
                <a:gd name="T80" fmla="*/ 30758979 w 10000"/>
                <a:gd name="T81" fmla="*/ 47262409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00"/>
                <a:gd name="T124" fmla="*/ 0 h 10000"/>
                <a:gd name="T125" fmla="*/ 10000 w 10000"/>
                <a:gd name="T126" fmla="*/ 10000 h 1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6" name="Freeform 409"/>
            <p:cNvSpPr>
              <a:spLocks/>
            </p:cNvSpPr>
            <p:nvPr/>
          </p:nvSpPr>
          <p:spPr bwMode="gray">
            <a:xfrm>
              <a:off x="2860830" y="4683830"/>
              <a:ext cx="486134" cy="973900"/>
            </a:xfrm>
            <a:custGeom>
              <a:avLst/>
              <a:gdLst>
                <a:gd name="T0" fmla="*/ 802631221 w 10000"/>
                <a:gd name="T1" fmla="*/ 2147483647 h 10001"/>
                <a:gd name="T2" fmla="*/ 819678566 w 10000"/>
                <a:gd name="T3" fmla="*/ 2147483647 h 10001"/>
                <a:gd name="T4" fmla="*/ 853874685 w 10000"/>
                <a:gd name="T5" fmla="*/ 1967533265 h 10001"/>
                <a:gd name="T6" fmla="*/ 973406687 w 10000"/>
                <a:gd name="T7" fmla="*/ 1492674353 h 10001"/>
                <a:gd name="T8" fmla="*/ 1024544940 w 10000"/>
                <a:gd name="T9" fmla="*/ 1357359291 h 10001"/>
                <a:gd name="T10" fmla="*/ 1058741058 w 10000"/>
                <a:gd name="T11" fmla="*/ 949726543 h 10001"/>
                <a:gd name="T12" fmla="*/ 1041694469 w 10000"/>
                <a:gd name="T13" fmla="*/ 882500758 h 10001"/>
                <a:gd name="T14" fmla="*/ 990453276 w 10000"/>
                <a:gd name="T15" fmla="*/ 1018659601 h 10001"/>
                <a:gd name="T16" fmla="*/ 887966348 w 10000"/>
                <a:gd name="T17" fmla="*/ 1221200448 h 10001"/>
                <a:gd name="T18" fmla="*/ 802631221 w 10000"/>
                <a:gd name="T19" fmla="*/ 1153965566 h 10001"/>
                <a:gd name="T20" fmla="*/ 819678566 w 10000"/>
                <a:gd name="T21" fmla="*/ 678253206 h 10001"/>
                <a:gd name="T22" fmla="*/ 768434913 w 10000"/>
                <a:gd name="T23" fmla="*/ 542947242 h 10001"/>
                <a:gd name="T24" fmla="*/ 665947985 w 10000"/>
                <a:gd name="T25" fmla="*/ 407632559 h 10001"/>
                <a:gd name="T26" fmla="*/ 614704521 w 10000"/>
                <a:gd name="T27" fmla="*/ 271473810 h 10001"/>
                <a:gd name="T28" fmla="*/ 563568540 w 10000"/>
                <a:gd name="T29" fmla="*/ 0 h 10001"/>
                <a:gd name="T30" fmla="*/ 495172897 w 10000"/>
                <a:gd name="T31" fmla="*/ 68932608 h 10001"/>
                <a:gd name="T32" fmla="*/ 478128200 w 10000"/>
                <a:gd name="T33" fmla="*/ 135314825 h 10001"/>
                <a:gd name="T34" fmla="*/ 392793357 w 10000"/>
                <a:gd name="T35" fmla="*/ 68932608 h 10001"/>
                <a:gd name="T36" fmla="*/ 358596860 w 10000"/>
                <a:gd name="T37" fmla="*/ 68932608 h 10001"/>
                <a:gd name="T38" fmla="*/ 336467366 w 10000"/>
                <a:gd name="T39" fmla="*/ 111481133 h 10001"/>
                <a:gd name="T40" fmla="*/ 341549893 w 10000"/>
                <a:gd name="T41" fmla="*/ 204238359 h 10001"/>
                <a:gd name="T42" fmla="*/ 324503115 w 10000"/>
                <a:gd name="T43" fmla="*/ 474859102 h 10001"/>
                <a:gd name="T44" fmla="*/ 273261922 w 10000"/>
                <a:gd name="T45" fmla="*/ 678253206 h 10001"/>
                <a:gd name="T46" fmla="*/ 273261922 w 10000"/>
                <a:gd name="T47" fmla="*/ 1085041605 h 10001"/>
                <a:gd name="T48" fmla="*/ 239062965 w 10000"/>
                <a:gd name="T49" fmla="*/ 1357359291 h 10001"/>
                <a:gd name="T50" fmla="*/ 187821819 w 10000"/>
                <a:gd name="T51" fmla="*/ 2147483647 h 10001"/>
                <a:gd name="T52" fmla="*/ 204866468 w 10000"/>
                <a:gd name="T53" fmla="*/ 2147483647 h 10001"/>
                <a:gd name="T54" fmla="*/ 102486975 w 10000"/>
                <a:gd name="T55" fmla="*/ 2147483647 h 10001"/>
                <a:gd name="T56" fmla="*/ 85334915 w 10000"/>
                <a:gd name="T57" fmla="*/ 2147483647 h 10001"/>
                <a:gd name="T58" fmla="*/ 85334915 w 10000"/>
                <a:gd name="T59" fmla="*/ 2147483647 h 10001"/>
                <a:gd name="T60" fmla="*/ 68288089 w 10000"/>
                <a:gd name="T61" fmla="*/ 2147483647 h 10001"/>
                <a:gd name="T62" fmla="*/ 102486975 w 10000"/>
                <a:gd name="T63" fmla="*/ 2147483647 h 10001"/>
                <a:gd name="T64" fmla="*/ 51243488 w 10000"/>
                <a:gd name="T65" fmla="*/ 2147483647 h 10001"/>
                <a:gd name="T66" fmla="*/ 0 w 10000"/>
                <a:gd name="T67" fmla="*/ 2147483647 h 10001"/>
                <a:gd name="T68" fmla="*/ 17046831 w 10000"/>
                <a:gd name="T69" fmla="*/ 2147483647 h 10001"/>
                <a:gd name="T70" fmla="*/ 72524616 w 10000"/>
                <a:gd name="T71" fmla="*/ 2147483647 h 10001"/>
                <a:gd name="T72" fmla="*/ 251450334 w 10000"/>
                <a:gd name="T73" fmla="*/ 2147483647 h 10001"/>
                <a:gd name="T74" fmla="*/ 231017476 w 10000"/>
                <a:gd name="T75" fmla="*/ 2147483647 h 10001"/>
                <a:gd name="T76" fmla="*/ 239062965 w 10000"/>
                <a:gd name="T77" fmla="*/ 2147483647 h 10001"/>
                <a:gd name="T78" fmla="*/ 285967008 w 10000"/>
                <a:gd name="T79" fmla="*/ 2147483647 h 10001"/>
                <a:gd name="T80" fmla="*/ 335091097 w 10000"/>
                <a:gd name="T81" fmla="*/ 2147483647 h 10001"/>
                <a:gd name="T82" fmla="*/ 388346453 w 10000"/>
                <a:gd name="T83" fmla="*/ 2147483647 h 10001"/>
                <a:gd name="T84" fmla="*/ 409838148 w 10000"/>
                <a:gd name="T85" fmla="*/ 2147483647 h 10001"/>
                <a:gd name="T86" fmla="*/ 358596860 w 10000"/>
                <a:gd name="T87" fmla="*/ 2147483647 h 10001"/>
                <a:gd name="T88" fmla="*/ 324503115 w 10000"/>
                <a:gd name="T89" fmla="*/ 2147483647 h 10001"/>
                <a:gd name="T90" fmla="*/ 400098105 w 10000"/>
                <a:gd name="T91" fmla="*/ 2147483647 h 10001"/>
                <a:gd name="T92" fmla="*/ 420425941 w 10000"/>
                <a:gd name="T93" fmla="*/ 2147483647 h 10001"/>
                <a:gd name="T94" fmla="*/ 461081612 w 10000"/>
                <a:gd name="T95" fmla="*/ 2147483647 h 10001"/>
                <a:gd name="T96" fmla="*/ 506078596 w 10000"/>
                <a:gd name="T97" fmla="*/ 2147483647 h 10001"/>
                <a:gd name="T98" fmla="*/ 512325076 w 10000"/>
                <a:gd name="T99" fmla="*/ 2147483647 h 10001"/>
                <a:gd name="T100" fmla="*/ 575638003 w 10000"/>
                <a:gd name="T101" fmla="*/ 2147483647 h 10001"/>
                <a:gd name="T102" fmla="*/ 569179207 w 10000"/>
                <a:gd name="T103" fmla="*/ 2147483647 h 10001"/>
                <a:gd name="T104" fmla="*/ 580612858 w 10000"/>
                <a:gd name="T105" fmla="*/ 2147483647 h 10001"/>
                <a:gd name="T106" fmla="*/ 614704521 w 10000"/>
                <a:gd name="T107" fmla="*/ 2147483647 h 10001"/>
                <a:gd name="T108" fmla="*/ 697499048 w 10000"/>
                <a:gd name="T109" fmla="*/ 2147483647 h 10001"/>
                <a:gd name="T110" fmla="*/ 819571084 w 10000"/>
                <a:gd name="T111" fmla="*/ 2147483647 h 10001"/>
                <a:gd name="T112" fmla="*/ 870919759 w 10000"/>
                <a:gd name="T113" fmla="*/ 2147483647 h 10001"/>
                <a:gd name="T114" fmla="*/ 905012937 w 10000"/>
                <a:gd name="T115" fmla="*/ 2147483647 h 10001"/>
                <a:gd name="T116" fmla="*/ 870919759 w 10000"/>
                <a:gd name="T117" fmla="*/ 2147483647 h 10001"/>
                <a:gd name="T118" fmla="*/ 819678566 w 10000"/>
                <a:gd name="T119" fmla="*/ 2147483647 h 10001"/>
                <a:gd name="T120" fmla="*/ 817983823 w 10000"/>
                <a:gd name="T121" fmla="*/ 2147483647 h 10001"/>
                <a:gd name="T122" fmla="*/ 802631221 w 10000"/>
                <a:gd name="T123" fmla="*/ 2147483647 h 10001"/>
                <a:gd name="T124" fmla="*/ 802631221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00"/>
                <a:gd name="T190" fmla="*/ 0 h 10001"/>
                <a:gd name="T191" fmla="*/ 10000 w 10000"/>
                <a:gd name="T192" fmla="*/ 10001 h 100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7" name="Freeform 444"/>
            <p:cNvSpPr>
              <a:spLocks/>
            </p:cNvSpPr>
            <p:nvPr/>
          </p:nvSpPr>
          <p:spPr bwMode="gray">
            <a:xfrm>
              <a:off x="2795578" y="4581057"/>
              <a:ext cx="249592" cy="1212072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463"/>
                <a:gd name="T130" fmla="*/ 0 h 11339"/>
                <a:gd name="T131" fmla="*/ 14463 w 14463"/>
                <a:gd name="T132" fmla="*/ 11339 h 11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8" name="Freeform 410"/>
            <p:cNvSpPr>
              <a:spLocks/>
            </p:cNvSpPr>
            <p:nvPr/>
          </p:nvSpPr>
          <p:spPr bwMode="gray">
            <a:xfrm>
              <a:off x="3125105" y="4634890"/>
              <a:ext cx="205547" cy="192496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9" name="Freeform 412"/>
            <p:cNvSpPr>
              <a:spLocks/>
            </p:cNvSpPr>
            <p:nvPr/>
          </p:nvSpPr>
          <p:spPr bwMode="gray">
            <a:xfrm>
              <a:off x="2966866" y="4421187"/>
              <a:ext cx="274062" cy="295269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84436935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41"/>
                <a:gd name="T94" fmla="*/ 0 h 10000"/>
                <a:gd name="T95" fmla="*/ 10141 w 10141"/>
                <a:gd name="T96" fmla="*/ 10000 h 1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0" name="Freeform 405"/>
            <p:cNvSpPr>
              <a:spLocks/>
            </p:cNvSpPr>
            <p:nvPr/>
          </p:nvSpPr>
          <p:spPr bwMode="gray">
            <a:xfrm>
              <a:off x="2828204" y="4145493"/>
              <a:ext cx="200652" cy="143556"/>
            </a:xfrm>
            <a:custGeom>
              <a:avLst/>
              <a:gdLst>
                <a:gd name="T0" fmla="*/ 0 w 10000"/>
                <a:gd name="T1" fmla="*/ 148122343 h 10000"/>
                <a:gd name="T2" fmla="*/ 0 w 10000"/>
                <a:gd name="T3" fmla="*/ 148122343 h 10000"/>
                <a:gd name="T4" fmla="*/ 290734304 w 10000"/>
                <a:gd name="T5" fmla="*/ 211614627 h 10000"/>
                <a:gd name="T6" fmla="*/ 465180916 w 10000"/>
                <a:gd name="T7" fmla="*/ 275068857 h 10000"/>
                <a:gd name="T8" fmla="*/ 697771452 w 10000"/>
                <a:gd name="T9" fmla="*/ 275068857 h 10000"/>
                <a:gd name="T10" fmla="*/ 814066330 w 10000"/>
                <a:gd name="T11" fmla="*/ 338561253 h 10000"/>
                <a:gd name="T12" fmla="*/ 765801956 w 10000"/>
                <a:gd name="T13" fmla="*/ 310910052 h 10000"/>
                <a:gd name="T14" fmla="*/ 814066330 w 10000"/>
                <a:gd name="T15" fmla="*/ 338561253 h 10000"/>
                <a:gd name="T16" fmla="*/ 930361832 w 10000"/>
                <a:gd name="T17" fmla="*/ 380877596 h 10000"/>
                <a:gd name="T18" fmla="*/ 1046656710 w 10000"/>
                <a:gd name="T19" fmla="*/ 148122343 h 10000"/>
                <a:gd name="T20" fmla="*/ 988505522 w 10000"/>
                <a:gd name="T21" fmla="*/ 42316329 h 10000"/>
                <a:gd name="T22" fmla="*/ 1453686595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10000"/>
                <a:gd name="T38" fmla="*/ 10000 w 10000"/>
                <a:gd name="T39" fmla="*/ 10000 h 1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1" name="Freeform 407"/>
            <p:cNvSpPr>
              <a:spLocks/>
            </p:cNvSpPr>
            <p:nvPr/>
          </p:nvSpPr>
          <p:spPr bwMode="gray">
            <a:xfrm>
              <a:off x="3159362" y="3974205"/>
              <a:ext cx="120718" cy="184339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2" name="Freeform 408"/>
            <p:cNvSpPr>
              <a:spLocks/>
            </p:cNvSpPr>
            <p:nvPr/>
          </p:nvSpPr>
          <p:spPr bwMode="gray">
            <a:xfrm>
              <a:off x="3346964" y="4039458"/>
              <a:ext cx="78303" cy="96248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2"/>
                <a:gd name="T29" fmla="*/ 60 w 6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3" name="Freeform 417"/>
            <p:cNvSpPr>
              <a:spLocks/>
            </p:cNvSpPr>
            <p:nvPr/>
          </p:nvSpPr>
          <p:spPr bwMode="gray">
            <a:xfrm>
              <a:off x="3250716" y="4036195"/>
              <a:ext cx="99511" cy="112561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4" name="Freeform 418"/>
            <p:cNvSpPr>
              <a:spLocks/>
            </p:cNvSpPr>
            <p:nvPr/>
          </p:nvSpPr>
          <p:spPr bwMode="gray">
            <a:xfrm>
              <a:off x="2877144" y="3887744"/>
              <a:ext cx="342578" cy="288745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5" name="Freeform 421"/>
            <p:cNvSpPr>
              <a:spLocks/>
            </p:cNvSpPr>
            <p:nvPr/>
          </p:nvSpPr>
          <p:spPr bwMode="gray">
            <a:xfrm>
              <a:off x="2683016" y="4143863"/>
              <a:ext cx="138663" cy="153344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6" name="Freeform 263"/>
            <p:cNvSpPr>
              <a:spLocks/>
            </p:cNvSpPr>
            <p:nvPr/>
          </p:nvSpPr>
          <p:spPr bwMode="gray">
            <a:xfrm>
              <a:off x="5115317" y="2437499"/>
              <a:ext cx="50570" cy="99510"/>
            </a:xfrm>
            <a:custGeom>
              <a:avLst/>
              <a:gdLst>
                <a:gd name="T0" fmla="*/ 9 w 429209"/>
                <a:gd name="T1" fmla="*/ 141 h 839755"/>
                <a:gd name="T2" fmla="*/ 10 w 429209"/>
                <a:gd name="T3" fmla="*/ 99 h 839755"/>
                <a:gd name="T4" fmla="*/ 0 w 429209"/>
                <a:gd name="T5" fmla="*/ 92 h 839755"/>
                <a:gd name="T6" fmla="*/ 19 w 429209"/>
                <a:gd name="T7" fmla="*/ 23 h 839755"/>
                <a:gd name="T8" fmla="*/ 45 w 429209"/>
                <a:gd name="T9" fmla="*/ 23 h 839755"/>
                <a:gd name="T10" fmla="*/ 68 w 429209"/>
                <a:gd name="T11" fmla="*/ 0 h 839755"/>
                <a:gd name="T12" fmla="*/ 71 w 429209"/>
                <a:gd name="T13" fmla="*/ 46 h 839755"/>
                <a:gd name="T14" fmla="*/ 74 w 429209"/>
                <a:gd name="T15" fmla="*/ 72 h 839755"/>
                <a:gd name="T16" fmla="*/ 39 w 429209"/>
                <a:gd name="T17" fmla="*/ 112 h 839755"/>
                <a:gd name="T18" fmla="*/ 39 w 429209"/>
                <a:gd name="T19" fmla="*/ 148 h 839755"/>
                <a:gd name="T20" fmla="*/ 19 w 429209"/>
                <a:gd name="T21" fmla="*/ 138 h 839755"/>
                <a:gd name="T22" fmla="*/ 9 w 429209"/>
                <a:gd name="T23" fmla="*/ 141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9209"/>
                <a:gd name="T37" fmla="*/ 0 h 839755"/>
                <a:gd name="T38" fmla="*/ 429209 w 429209"/>
                <a:gd name="T39" fmla="*/ 839755 h 8397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7" name="Freeform 295"/>
            <p:cNvSpPr>
              <a:spLocks/>
            </p:cNvSpPr>
            <p:nvPr/>
          </p:nvSpPr>
          <p:spPr bwMode="gray">
            <a:xfrm>
              <a:off x="6412217" y="3142231"/>
              <a:ext cx="450245" cy="429037"/>
            </a:xfrm>
            <a:custGeom>
              <a:avLst/>
              <a:gdLst>
                <a:gd name="T0" fmla="*/ 11649570 w 10944"/>
                <a:gd name="T1" fmla="*/ 15612565 h 10652"/>
                <a:gd name="T2" fmla="*/ 12922423 w 10944"/>
                <a:gd name="T3" fmla="*/ 14869455 h 10652"/>
                <a:gd name="T4" fmla="*/ 11553405 w 10944"/>
                <a:gd name="T5" fmla="*/ 12451359 h 10652"/>
                <a:gd name="T6" fmla="*/ 11816279 w 10944"/>
                <a:gd name="T7" fmla="*/ 11514819 h 10652"/>
                <a:gd name="T8" fmla="*/ 12310038 w 10944"/>
                <a:gd name="T9" fmla="*/ 10925238 h 10652"/>
                <a:gd name="T10" fmla="*/ 13584492 w 10944"/>
                <a:gd name="T11" fmla="*/ 10807024 h 10652"/>
                <a:gd name="T12" fmla="*/ 15177950 w 10944"/>
                <a:gd name="T13" fmla="*/ 7796288 h 10652"/>
                <a:gd name="T14" fmla="*/ 16058053 w 10944"/>
                <a:gd name="T15" fmla="*/ 5858730 h 10652"/>
                <a:gd name="T16" fmla="*/ 16599895 w 10944"/>
                <a:gd name="T17" fmla="*/ 3879741 h 10652"/>
                <a:gd name="T18" fmla="*/ 15570699 w 10944"/>
                <a:gd name="T19" fmla="*/ 3185783 h 10652"/>
                <a:gd name="T20" fmla="*/ 15692527 w 10944"/>
                <a:gd name="T21" fmla="*/ 1733349 h 10652"/>
                <a:gd name="T22" fmla="*/ 17468748 w 10944"/>
                <a:gd name="T23" fmla="*/ 1300394 h 10652"/>
                <a:gd name="T24" fmla="*/ 17140135 w 10944"/>
                <a:gd name="T25" fmla="*/ 717006 h 10652"/>
                <a:gd name="T26" fmla="*/ 16405922 w 10944"/>
                <a:gd name="T27" fmla="*/ 274801 h 10652"/>
                <a:gd name="T28" fmla="*/ 15463283 w 10944"/>
                <a:gd name="T29" fmla="*/ 1529 h 10652"/>
                <a:gd name="T30" fmla="*/ 13459461 w 10944"/>
                <a:gd name="T31" fmla="*/ 363853 h 10652"/>
                <a:gd name="T32" fmla="*/ 12484793 w 10944"/>
                <a:gd name="T33" fmla="*/ 403794 h 10652"/>
                <a:gd name="T34" fmla="*/ 11359432 w 10944"/>
                <a:gd name="T35" fmla="*/ 879746 h 10652"/>
                <a:gd name="T36" fmla="*/ 11114134 w 10944"/>
                <a:gd name="T37" fmla="*/ 2491824 h 10652"/>
                <a:gd name="T38" fmla="*/ 11114134 w 10944"/>
                <a:gd name="T39" fmla="*/ 3185783 h 10652"/>
                <a:gd name="T40" fmla="*/ 10769467 w 10944"/>
                <a:gd name="T41" fmla="*/ 3532743 h 10652"/>
                <a:gd name="T42" fmla="*/ 10379918 w 10944"/>
                <a:gd name="T43" fmla="*/ 4734872 h 10652"/>
                <a:gd name="T44" fmla="*/ 8369689 w 10944"/>
                <a:gd name="T45" fmla="*/ 5620773 h 10652"/>
                <a:gd name="T46" fmla="*/ 7342095 w 10944"/>
                <a:gd name="T47" fmla="*/ 6314732 h 10652"/>
                <a:gd name="T48" fmla="*/ 6311338 w 10944"/>
                <a:gd name="T49" fmla="*/ 7694967 h 10652"/>
                <a:gd name="T50" fmla="*/ 4256188 w 10944"/>
                <a:gd name="T51" fmla="*/ 8052705 h 10652"/>
                <a:gd name="T52" fmla="*/ 2274785 w 10944"/>
                <a:gd name="T53" fmla="*/ 9611045 h 10652"/>
                <a:gd name="T54" fmla="*/ 270921 w 10944"/>
                <a:gd name="T55" fmla="*/ 9515839 h 10652"/>
                <a:gd name="T56" fmla="*/ 1123760 w 10944"/>
                <a:gd name="T57" fmla="*/ 10759440 h 10652"/>
                <a:gd name="T58" fmla="*/ 2133699 w 10944"/>
                <a:gd name="T59" fmla="*/ 11244604 h 10652"/>
                <a:gd name="T60" fmla="*/ 2160963 w 10944"/>
                <a:gd name="T61" fmla="*/ 11743564 h 10652"/>
                <a:gd name="T62" fmla="*/ 2199438 w 10944"/>
                <a:gd name="T63" fmla="*/ 12224142 h 10652"/>
                <a:gd name="T64" fmla="*/ 1623926 w 10944"/>
                <a:gd name="T65" fmla="*/ 12488203 h 10652"/>
                <a:gd name="T66" fmla="*/ 516179 w 10944"/>
                <a:gd name="T67" fmla="*/ 13374063 h 10652"/>
                <a:gd name="T68" fmla="*/ 750228 w 10944"/>
                <a:gd name="T69" fmla="*/ 14095655 h 10652"/>
                <a:gd name="T70" fmla="*/ 9810852 w 10944"/>
                <a:gd name="T71" fmla="*/ 16354107 h 10652"/>
                <a:gd name="T72" fmla="*/ 10229264 w 10944"/>
                <a:gd name="T73" fmla="*/ 16126890 h 10652"/>
                <a:gd name="T74" fmla="*/ 11649570 w 10944"/>
                <a:gd name="T75" fmla="*/ 15612565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44"/>
                <a:gd name="T115" fmla="*/ 0 h 10652"/>
                <a:gd name="T116" fmla="*/ 10944 w 10944"/>
                <a:gd name="T117" fmla="*/ 10652 h 106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8" name="Freeform 296"/>
            <p:cNvSpPr>
              <a:spLocks/>
            </p:cNvSpPr>
            <p:nvPr/>
          </p:nvSpPr>
          <p:spPr bwMode="gray">
            <a:xfrm>
              <a:off x="6663440" y="3147124"/>
              <a:ext cx="750408" cy="915172"/>
            </a:xfrm>
            <a:custGeom>
              <a:avLst/>
              <a:gdLst>
                <a:gd name="T0" fmla="*/ 0 w 10736"/>
                <a:gd name="T1" fmla="*/ 0 h 10000"/>
                <a:gd name="T2" fmla="*/ 10736 w 10736"/>
                <a:gd name="T3" fmla="*/ 10000 h 10000"/>
              </a:gdLst>
              <a:ahLst/>
              <a:cxnLst>
                <a:cxn ang="0">
                  <a:pos x="9397" y="4647"/>
                </a:cxn>
                <a:cxn ang="0">
                  <a:pos x="9543" y="5202"/>
                </a:cxn>
                <a:cxn ang="0">
                  <a:pos x="10736" y="4050"/>
                </a:cxn>
                <a:cxn ang="0">
                  <a:pos x="10593" y="3380"/>
                </a:cxn>
                <a:cxn ang="0">
                  <a:pos x="10055" y="2790"/>
                </a:cxn>
                <a:cxn ang="0">
                  <a:pos x="9075" y="2540"/>
                </a:cxn>
                <a:cxn ang="0">
                  <a:pos x="8793" y="3233"/>
                </a:cxn>
                <a:cxn ang="0">
                  <a:pos x="8437" y="3459"/>
                </a:cxn>
                <a:cxn ang="0">
                  <a:pos x="8262" y="3149"/>
                </a:cxn>
                <a:cxn ang="0">
                  <a:pos x="7254" y="3152"/>
                </a:cxn>
                <a:cxn ang="0">
                  <a:pos x="6808" y="3468"/>
                </a:cxn>
                <a:cxn ang="0">
                  <a:pos x="6138" y="3363"/>
                </a:cxn>
                <a:cxn ang="0">
                  <a:pos x="4240" y="2732"/>
                </a:cxn>
                <a:cxn ang="0">
                  <a:pos x="4017" y="1891"/>
                </a:cxn>
                <a:cxn ang="0">
                  <a:pos x="4017" y="1156"/>
                </a:cxn>
                <a:cxn ang="0">
                  <a:pos x="4233" y="601"/>
                </a:cxn>
                <a:cxn ang="0">
                  <a:pos x="3571" y="0"/>
                </a:cxn>
                <a:cxn ang="0">
                  <a:pos x="3236" y="105"/>
                </a:cxn>
                <a:cxn ang="0">
                  <a:pos x="2120" y="420"/>
                </a:cxn>
                <a:cxn ang="0">
                  <a:pos x="2455" y="1156"/>
                </a:cxn>
                <a:cxn ang="0">
                  <a:pos x="2009" y="2102"/>
                </a:cxn>
                <a:cxn ang="0">
                  <a:pos x="893" y="3047"/>
                </a:cxn>
                <a:cxn ang="0">
                  <a:pos x="781" y="3783"/>
                </a:cxn>
                <a:cxn ang="0">
                  <a:pos x="670" y="4413"/>
                </a:cxn>
                <a:cxn ang="0">
                  <a:pos x="0" y="4623"/>
                </a:cxn>
                <a:cxn ang="0">
                  <a:pos x="781" y="5569"/>
                </a:cxn>
                <a:cxn ang="0">
                  <a:pos x="1673" y="7145"/>
                </a:cxn>
                <a:cxn ang="0">
                  <a:pos x="2566" y="8949"/>
                </a:cxn>
                <a:cxn ang="0">
                  <a:pos x="3236" y="10000"/>
                </a:cxn>
                <a:cxn ang="0">
                  <a:pos x="4017" y="9159"/>
                </a:cxn>
                <a:cxn ang="0">
                  <a:pos x="4240" y="8004"/>
                </a:cxn>
                <a:cxn ang="0">
                  <a:pos x="5133" y="6725"/>
                </a:cxn>
                <a:cxn ang="0">
                  <a:pos x="6639" y="5875"/>
                </a:cxn>
                <a:cxn ang="0">
                  <a:pos x="8062" y="5306"/>
                </a:cxn>
                <a:cxn ang="0">
                  <a:pos x="7954" y="4393"/>
                </a:cxn>
                <a:cxn ang="0">
                  <a:pos x="8411" y="4228"/>
                </a:cxn>
              </a:cxnLst>
              <a:rect l="T0" t="T1" r="T2" b="T3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9" name="Freeform 297"/>
            <p:cNvSpPr>
              <a:spLocks/>
            </p:cNvSpPr>
            <p:nvPr/>
          </p:nvSpPr>
          <p:spPr bwMode="gray">
            <a:xfrm>
              <a:off x="6394273" y="3114498"/>
              <a:ext cx="363784" cy="282219"/>
            </a:xfrm>
            <a:custGeom>
              <a:avLst/>
              <a:gdLst>
                <a:gd name="T0" fmla="*/ 11195818 w 10348"/>
                <a:gd name="T1" fmla="*/ 204963 h 11017"/>
                <a:gd name="T2" fmla="*/ 10067345 w 10348"/>
                <a:gd name="T3" fmla="*/ 732626 h 11017"/>
                <a:gd name="T4" fmla="*/ 9304892 w 10348"/>
                <a:gd name="T5" fmla="*/ 732626 h 11017"/>
                <a:gd name="T6" fmla="*/ 9049954 w 10348"/>
                <a:gd name="T7" fmla="*/ 183150 h 11017"/>
                <a:gd name="T8" fmla="*/ 8796212 w 10348"/>
                <a:gd name="T9" fmla="*/ 0 h 11017"/>
                <a:gd name="T10" fmla="*/ 8033759 w 10348"/>
                <a:gd name="T11" fmla="*/ 549475 h 11017"/>
                <a:gd name="T12" fmla="*/ 7525081 w 10348"/>
                <a:gd name="T13" fmla="*/ 916399 h 11017"/>
                <a:gd name="T14" fmla="*/ 6553293 w 10348"/>
                <a:gd name="T15" fmla="*/ 722654 h 11017"/>
                <a:gd name="T16" fmla="*/ 6000175 w 10348"/>
                <a:gd name="T17" fmla="*/ 732626 h 11017"/>
                <a:gd name="T18" fmla="*/ 5236559 w 10348"/>
                <a:gd name="T19" fmla="*/ 732626 h 11017"/>
                <a:gd name="T20" fmla="*/ 4220364 w 10348"/>
                <a:gd name="T21" fmla="*/ 549475 h 11017"/>
                <a:gd name="T22" fmla="*/ 3965427 w 10348"/>
                <a:gd name="T23" fmla="*/ 1465874 h 11017"/>
                <a:gd name="T24" fmla="*/ 2695459 w 10348"/>
                <a:gd name="T25" fmla="*/ 1832200 h 11017"/>
                <a:gd name="T26" fmla="*/ 2186780 w 10348"/>
                <a:gd name="T27" fmla="*/ 2198500 h 11017"/>
                <a:gd name="T28" fmla="*/ 1424327 w 10348"/>
                <a:gd name="T29" fmla="*/ 2015350 h 11017"/>
                <a:gd name="T30" fmla="*/ 671248 w 10348"/>
                <a:gd name="T31" fmla="*/ 1773019 h 11017"/>
                <a:gd name="T32" fmla="*/ 416310 w 10348"/>
                <a:gd name="T33" fmla="*/ 2931749 h 11017"/>
                <a:gd name="T34" fmla="*/ 406936 w 10348"/>
                <a:gd name="T35" fmla="*/ 3664400 h 11017"/>
                <a:gd name="T36" fmla="*/ 0 w 10348"/>
                <a:gd name="T37" fmla="*/ 4818143 h 11017"/>
                <a:gd name="T38" fmla="*/ 935525 w 10348"/>
                <a:gd name="T39" fmla="*/ 5243649 h 11017"/>
                <a:gd name="T40" fmla="*/ 915648 w 10348"/>
                <a:gd name="T41" fmla="*/ 6046672 h 11017"/>
                <a:gd name="T42" fmla="*/ 551955 w 10348"/>
                <a:gd name="T43" fmla="*/ 6616715 h 11017"/>
                <a:gd name="T44" fmla="*/ 1596236 w 10348"/>
                <a:gd name="T45" fmla="*/ 6779299 h 11017"/>
                <a:gd name="T46" fmla="*/ 2114287 w 10348"/>
                <a:gd name="T47" fmla="*/ 6786154 h 11017"/>
                <a:gd name="T48" fmla="*/ 3536254 w 10348"/>
                <a:gd name="T49" fmla="*/ 6840349 h 11017"/>
                <a:gd name="T50" fmla="*/ 5592076 w 10348"/>
                <a:gd name="T51" fmla="*/ 6392431 h 11017"/>
                <a:gd name="T52" fmla="*/ 5906643 w 10348"/>
                <a:gd name="T53" fmla="*/ 5557624 h 11017"/>
                <a:gd name="T54" fmla="*/ 6894784 w 10348"/>
                <a:gd name="T55" fmla="*/ 5354531 h 11017"/>
                <a:gd name="T56" fmla="*/ 8474632 w 10348"/>
                <a:gd name="T57" fmla="*/ 4845564 h 11017"/>
                <a:gd name="T58" fmla="*/ 8533098 w 10348"/>
                <a:gd name="T59" fmla="*/ 4213850 h 11017"/>
                <a:gd name="T60" fmla="*/ 8872228 w 10348"/>
                <a:gd name="T61" fmla="*/ 4051266 h 11017"/>
                <a:gd name="T62" fmla="*/ 9318918 w 10348"/>
                <a:gd name="T63" fmla="*/ 3786500 h 11017"/>
                <a:gd name="T64" fmla="*/ 10079045 w 10348"/>
                <a:gd name="T65" fmla="*/ 3074415 h 11017"/>
                <a:gd name="T66" fmla="*/ 10224030 w 10348"/>
                <a:gd name="T67" fmla="*/ 2646441 h 11017"/>
                <a:gd name="T68" fmla="*/ 10726892 w 10348"/>
                <a:gd name="T69" fmla="*/ 1995407 h 11017"/>
                <a:gd name="T70" fmla="*/ 10321120 w 10348"/>
                <a:gd name="T71" fmla="*/ 1282724 h 11017"/>
                <a:gd name="T72" fmla="*/ 12100929 w 10348"/>
                <a:gd name="T73" fmla="*/ 1099574 h 11017"/>
                <a:gd name="T74" fmla="*/ 11592251 w 10348"/>
                <a:gd name="T75" fmla="*/ 549475 h 11017"/>
                <a:gd name="T76" fmla="*/ 11195818 w 10348"/>
                <a:gd name="T77" fmla="*/ 20496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348"/>
                <a:gd name="T118" fmla="*/ 0 h 11017"/>
                <a:gd name="T119" fmla="*/ 10348 w 10348"/>
                <a:gd name="T120" fmla="*/ 11017 h 110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0" name="Freeform 298"/>
            <p:cNvSpPr>
              <a:spLocks/>
            </p:cNvSpPr>
            <p:nvPr/>
          </p:nvSpPr>
          <p:spPr bwMode="gray">
            <a:xfrm>
              <a:off x="7211564" y="3535379"/>
              <a:ext cx="115824" cy="141926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78"/>
                <a:gd name="T47" fmla="*/ 90 w 90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1" name="Freeform 331"/>
            <p:cNvSpPr>
              <a:spLocks/>
            </p:cNvSpPr>
            <p:nvPr/>
          </p:nvSpPr>
          <p:spPr bwMode="gray">
            <a:xfrm>
              <a:off x="6961973" y="3347777"/>
              <a:ext cx="220228" cy="123981"/>
            </a:xfrm>
            <a:custGeom>
              <a:avLst/>
              <a:gdLst>
                <a:gd name="T0" fmla="*/ 295343166 w 10000"/>
                <a:gd name="T1" fmla="*/ 23464648 h 11631"/>
                <a:gd name="T2" fmla="*/ 211266544 w 10000"/>
                <a:gd name="T3" fmla="*/ 19464679 h 11631"/>
                <a:gd name="T4" fmla="*/ 80079812 w 10000"/>
                <a:gd name="T5" fmla="*/ 5066397 h 11631"/>
                <a:gd name="T6" fmla="*/ 34045730 w 10000"/>
                <a:gd name="T7" fmla="*/ 0 h 11631"/>
                <a:gd name="T8" fmla="*/ 0 w 10000"/>
                <a:gd name="T9" fmla="*/ 20905300 h 11631"/>
                <a:gd name="T10" fmla="*/ 132916036 w 10000"/>
                <a:gd name="T11" fmla="*/ 40409064 h 11631"/>
                <a:gd name="T12" fmla="*/ 226829190 w 10000"/>
                <a:gd name="T13" fmla="*/ 44652850 h 11631"/>
                <a:gd name="T14" fmla="*/ 308023402 w 10000"/>
                <a:gd name="T15" fmla="*/ 50624540 h 11631"/>
                <a:gd name="T16" fmla="*/ 333384903 w 10000"/>
                <a:gd name="T17" fmla="*/ 37910715 h 11631"/>
                <a:gd name="T18" fmla="*/ 384261094 w 10000"/>
                <a:gd name="T19" fmla="*/ 35377574 h 11631"/>
                <a:gd name="T20" fmla="*/ 342568769 w 10000"/>
                <a:gd name="T21" fmla="*/ 29418954 h 11631"/>
                <a:gd name="T22" fmla="*/ 319320726 w 10000"/>
                <a:gd name="T23" fmla="*/ 28822644 h 11631"/>
                <a:gd name="T24" fmla="*/ 295343166 w 10000"/>
                <a:gd name="T25" fmla="*/ 23464648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1631"/>
                <a:gd name="T41" fmla="*/ 10000 w 10000"/>
                <a:gd name="T42" fmla="*/ 11631 h 116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2" name="Freeform 447"/>
            <p:cNvSpPr>
              <a:spLocks/>
            </p:cNvSpPr>
            <p:nvPr/>
          </p:nvSpPr>
          <p:spPr bwMode="gray">
            <a:xfrm>
              <a:off x="7319232" y="3488071"/>
              <a:ext cx="277325" cy="502447"/>
            </a:xfrm>
            <a:custGeom>
              <a:avLst/>
              <a:gdLst>
                <a:gd name="T0" fmla="*/ 2939213 w 12864"/>
                <a:gd name="T1" fmla="*/ 0 h 10000"/>
                <a:gd name="T2" fmla="*/ 2299287 w 12864"/>
                <a:gd name="T3" fmla="*/ 1502885 h 10000"/>
                <a:gd name="T4" fmla="*/ 1987244 w 12864"/>
                <a:gd name="T5" fmla="*/ 1905585 h 10000"/>
                <a:gd name="T6" fmla="*/ 1888517 w 12864"/>
                <a:gd name="T7" fmla="*/ 1442940 h 10000"/>
                <a:gd name="T8" fmla="*/ 815352 w 12864"/>
                <a:gd name="T9" fmla="*/ 3621799 h 10000"/>
                <a:gd name="T10" fmla="*/ 159105 w 12864"/>
                <a:gd name="T11" fmla="*/ 6471743 h 10000"/>
                <a:gd name="T12" fmla="*/ 0 w 12864"/>
                <a:gd name="T13" fmla="*/ 8454043 h 10000"/>
                <a:gd name="T14" fmla="*/ 1086843 w 12864"/>
                <a:gd name="T15" fmla="*/ 12945881 h 10000"/>
                <a:gd name="T16" fmla="*/ 842667 w 12864"/>
                <a:gd name="T17" fmla="*/ 15378798 h 10000"/>
                <a:gd name="T18" fmla="*/ 2093902 w 12864"/>
                <a:gd name="T19" fmla="*/ 15848581 h 10000"/>
                <a:gd name="T20" fmla="*/ 2811849 w 12864"/>
                <a:gd name="T21" fmla="*/ 15767122 h 10000"/>
                <a:gd name="T22" fmla="*/ 2412113 w 12864"/>
                <a:gd name="T23" fmla="*/ 13880704 h 10000"/>
                <a:gd name="T24" fmla="*/ 2676113 w 12864"/>
                <a:gd name="T25" fmla="*/ 14393662 h 10000"/>
                <a:gd name="T26" fmla="*/ 2945402 w 12864"/>
                <a:gd name="T27" fmla="*/ 17145373 h 10000"/>
                <a:gd name="T28" fmla="*/ 3256102 w 12864"/>
                <a:gd name="T29" fmla="*/ 19211529 h 10000"/>
                <a:gd name="T30" fmla="*/ 3330137 w 12864"/>
                <a:gd name="T31" fmla="*/ 23969450 h 10000"/>
                <a:gd name="T32" fmla="*/ 3969642 w 12864"/>
                <a:gd name="T33" fmla="*/ 21294455 h 10000"/>
                <a:gd name="T34" fmla="*/ 3692425 w 12864"/>
                <a:gd name="T35" fmla="*/ 16622833 h 10000"/>
                <a:gd name="T36" fmla="*/ 3240682 w 12864"/>
                <a:gd name="T37" fmla="*/ 15294894 h 10000"/>
                <a:gd name="T38" fmla="*/ 3466333 w 12864"/>
                <a:gd name="T39" fmla="*/ 14233042 h 10000"/>
                <a:gd name="T40" fmla="*/ 3428424 w 12864"/>
                <a:gd name="T41" fmla="*/ 13350976 h 10000"/>
                <a:gd name="T42" fmla="*/ 2826387 w 12864"/>
                <a:gd name="T43" fmla="*/ 11493355 h 10000"/>
                <a:gd name="T44" fmla="*/ 3127416 w 12864"/>
                <a:gd name="T45" fmla="*/ 10079166 h 10000"/>
                <a:gd name="T46" fmla="*/ 3488802 w 12864"/>
                <a:gd name="T47" fmla="*/ 10057603 h 10000"/>
                <a:gd name="T48" fmla="*/ 4268468 w 12864"/>
                <a:gd name="T49" fmla="*/ 9158718 h 10000"/>
                <a:gd name="T50" fmla="*/ 4551413 w 12864"/>
                <a:gd name="T51" fmla="*/ 8389306 h 10000"/>
                <a:gd name="T52" fmla="*/ 4898701 w 12864"/>
                <a:gd name="T53" fmla="*/ 7195633 h 10000"/>
                <a:gd name="T54" fmla="*/ 5669537 w 12864"/>
                <a:gd name="T55" fmla="*/ 6977512 h 10000"/>
                <a:gd name="T56" fmla="*/ 5405094 w 12864"/>
                <a:gd name="T57" fmla="*/ 4918543 h 10000"/>
                <a:gd name="T58" fmla="*/ 4870925 w 12864"/>
                <a:gd name="T59" fmla="*/ 4139548 h 10000"/>
                <a:gd name="T60" fmla="*/ 4190888 w 12864"/>
                <a:gd name="T61" fmla="*/ 3895025 h 10000"/>
                <a:gd name="T62" fmla="*/ 3427983 w 12864"/>
                <a:gd name="T63" fmla="*/ 4101166 h 10000"/>
                <a:gd name="T64" fmla="*/ 3274605 w 12864"/>
                <a:gd name="T65" fmla="*/ 4225799 h 10000"/>
                <a:gd name="T66" fmla="*/ 3127416 w 12864"/>
                <a:gd name="T67" fmla="*/ 3715287 h 10000"/>
                <a:gd name="T68" fmla="*/ 3466333 w 12864"/>
                <a:gd name="T69" fmla="*/ 3005771 h 10000"/>
                <a:gd name="T70" fmla="*/ 3466333 w 12864"/>
                <a:gd name="T71" fmla="*/ 1150548 h 10000"/>
                <a:gd name="T72" fmla="*/ 2939213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64"/>
                <a:gd name="T112" fmla="*/ 0 h 10000"/>
                <a:gd name="T113" fmla="*/ 12864 w 12864"/>
                <a:gd name="T114" fmla="*/ 10000 h 1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3" name="Freeform 241"/>
            <p:cNvSpPr>
              <a:spLocks/>
            </p:cNvSpPr>
            <p:nvPr/>
          </p:nvSpPr>
          <p:spPr bwMode="gray">
            <a:xfrm>
              <a:off x="7203408" y="3419555"/>
              <a:ext cx="91354" cy="50570"/>
            </a:xfrm>
            <a:custGeom>
              <a:avLst/>
              <a:gdLst>
                <a:gd name="T0" fmla="*/ 0 w 348468"/>
                <a:gd name="T1" fmla="*/ 8993 h 191264"/>
                <a:gd name="T2" fmla="*/ 6643 w 348468"/>
                <a:gd name="T3" fmla="*/ 12624 h 191264"/>
                <a:gd name="T4" fmla="*/ 10561 w 348468"/>
                <a:gd name="T5" fmla="*/ 10722 h 191264"/>
                <a:gd name="T6" fmla="*/ 14138 w 348468"/>
                <a:gd name="T7" fmla="*/ 12451 h 191264"/>
                <a:gd name="T8" fmla="*/ 21122 w 348468"/>
                <a:gd name="T9" fmla="*/ 11068 h 191264"/>
                <a:gd name="T10" fmla="*/ 22655 w 348468"/>
                <a:gd name="T11" fmla="*/ 6917 h 191264"/>
                <a:gd name="T12" fmla="*/ 16522 w 348468"/>
                <a:gd name="T13" fmla="*/ 346 h 191264"/>
                <a:gd name="T14" fmla="*/ 10901 w 348468"/>
                <a:gd name="T15" fmla="*/ 1383 h 191264"/>
                <a:gd name="T16" fmla="*/ 7495 w 348468"/>
                <a:gd name="T17" fmla="*/ 0 h 191264"/>
                <a:gd name="T18" fmla="*/ 1874 w 348468"/>
                <a:gd name="T19" fmla="*/ 4842 h 191264"/>
                <a:gd name="T20" fmla="*/ 0 w 348468"/>
                <a:gd name="T21" fmla="*/ 8993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468"/>
                <a:gd name="T34" fmla="*/ 0 h 191264"/>
                <a:gd name="T35" fmla="*/ 348468 w 348468"/>
                <a:gd name="T36" fmla="*/ 191264 h 1912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4" name="Freeform 448"/>
            <p:cNvSpPr>
              <a:spLocks/>
            </p:cNvSpPr>
            <p:nvPr/>
          </p:nvSpPr>
          <p:spPr bwMode="gray">
            <a:xfrm>
              <a:off x="7552511" y="4080241"/>
              <a:ext cx="132137" cy="151713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5" name="Freeform 330"/>
            <p:cNvSpPr>
              <a:spLocks/>
            </p:cNvSpPr>
            <p:nvPr/>
          </p:nvSpPr>
          <p:spPr bwMode="gray">
            <a:xfrm>
              <a:off x="7588400" y="3610420"/>
              <a:ext cx="205547" cy="402937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6" name="Freeform 446"/>
            <p:cNvSpPr>
              <a:spLocks/>
            </p:cNvSpPr>
            <p:nvPr/>
          </p:nvSpPr>
          <p:spPr bwMode="gray">
            <a:xfrm>
              <a:off x="7456263" y="3677304"/>
              <a:ext cx="228385" cy="411093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190"/>
                <a:gd name="T95" fmla="*/ 107 w 107"/>
                <a:gd name="T96" fmla="*/ 190 h 1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7" name="Freeform 329"/>
            <p:cNvSpPr>
              <a:spLocks/>
            </p:cNvSpPr>
            <p:nvPr/>
          </p:nvSpPr>
          <p:spPr bwMode="gray">
            <a:xfrm>
              <a:off x="7524778" y="3636521"/>
              <a:ext cx="216966" cy="236542"/>
            </a:xfrm>
            <a:custGeom>
              <a:avLst/>
              <a:gdLst>
                <a:gd name="T0" fmla="*/ 73747920 w 10000"/>
                <a:gd name="T1" fmla="*/ 108505655 h 10000"/>
                <a:gd name="T2" fmla="*/ 85041687 w 10000"/>
                <a:gd name="T3" fmla="*/ 110382239 h 10000"/>
                <a:gd name="T4" fmla="*/ 85041687 w 10000"/>
                <a:gd name="T5" fmla="*/ 87731817 h 10000"/>
                <a:gd name="T6" fmla="*/ 73952344 w 10000"/>
                <a:gd name="T7" fmla="*/ 74552317 h 10000"/>
                <a:gd name="T8" fmla="*/ 59163484 w 10000"/>
                <a:gd name="T9" fmla="*/ 52641328 h 10000"/>
                <a:gd name="T10" fmla="*/ 48065737 w 10000"/>
                <a:gd name="T11" fmla="*/ 35057193 h 10000"/>
                <a:gd name="T12" fmla="*/ 51764831 w 10000"/>
                <a:gd name="T13" fmla="*/ 26315116 h 10000"/>
                <a:gd name="T14" fmla="*/ 48065737 w 10000"/>
                <a:gd name="T15" fmla="*/ 17550798 h 10000"/>
                <a:gd name="T16" fmla="*/ 36975961 w 10000"/>
                <a:gd name="T17" fmla="*/ 13146705 h 10000"/>
                <a:gd name="T18" fmla="*/ 29577308 w 10000"/>
                <a:gd name="T19" fmla="*/ 0 h 10000"/>
                <a:gd name="T20" fmla="*/ 25878193 w 10000"/>
                <a:gd name="T21" fmla="*/ 0 h 10000"/>
                <a:gd name="T22" fmla="*/ 7398655 w 10000"/>
                <a:gd name="T23" fmla="*/ 4371316 h 10000"/>
                <a:gd name="T24" fmla="*/ 0 w 10000"/>
                <a:gd name="T25" fmla="*/ 17550798 h 10000"/>
                <a:gd name="T26" fmla="*/ 3699117 w 10000"/>
                <a:gd name="T27" fmla="*/ 26315116 h 10000"/>
                <a:gd name="T28" fmla="*/ 7398655 w 10000"/>
                <a:gd name="T29" fmla="*/ 52641328 h 10000"/>
                <a:gd name="T30" fmla="*/ 33276845 w 10000"/>
                <a:gd name="T31" fmla="*/ 52641328 h 10000"/>
                <a:gd name="T32" fmla="*/ 44366178 w 10000"/>
                <a:gd name="T33" fmla="*/ 57012642 h 10000"/>
                <a:gd name="T34" fmla="*/ 62854132 w 10000"/>
                <a:gd name="T35" fmla="*/ 92103132 h 10000"/>
                <a:gd name="T36" fmla="*/ 59163484 w 10000"/>
                <a:gd name="T37" fmla="*/ 105989241 h 10000"/>
                <a:gd name="T38" fmla="*/ 73747920 w 10000"/>
                <a:gd name="T39" fmla="*/ 108505655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000"/>
                <a:gd name="T61" fmla="*/ 0 h 10000"/>
                <a:gd name="T62" fmla="*/ 10000 w 10000"/>
                <a:gd name="T63" fmla="*/ 10000 h 1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8" name="Freeform 329"/>
            <p:cNvSpPr>
              <a:spLocks/>
            </p:cNvSpPr>
            <p:nvPr/>
          </p:nvSpPr>
          <p:spPr bwMode="gray">
            <a:xfrm>
              <a:off x="7590031" y="3856750"/>
              <a:ext cx="151713" cy="120718"/>
            </a:xfrm>
            <a:custGeom>
              <a:avLst/>
              <a:gdLst>
                <a:gd name="T0" fmla="*/ 23630287 w 10000"/>
                <a:gd name="T1" fmla="*/ 1493489 h 6448"/>
                <a:gd name="T2" fmla="*/ 21342430 w 10000"/>
                <a:gd name="T3" fmla="*/ 827426 h 6448"/>
                <a:gd name="T4" fmla="*/ 16292105 w 10000"/>
                <a:gd name="T5" fmla="*/ 0 h 6448"/>
                <a:gd name="T6" fmla="*/ 5429682 w 10000"/>
                <a:gd name="T7" fmla="*/ 2753904 h 6448"/>
                <a:gd name="T8" fmla="*/ 0 w 10000"/>
                <a:gd name="T9" fmla="*/ 8267030 h 6448"/>
                <a:gd name="T10" fmla="*/ 0 w 10000"/>
                <a:gd name="T11" fmla="*/ 19282646 h 6448"/>
                <a:gd name="T12" fmla="*/ 9049619 w 10000"/>
                <a:gd name="T13" fmla="*/ 33040881 h 6448"/>
                <a:gd name="T14" fmla="*/ 12669332 w 10000"/>
                <a:gd name="T15" fmla="*/ 35800432 h 6448"/>
                <a:gd name="T16" fmla="*/ 16292105 w 10000"/>
                <a:gd name="T17" fmla="*/ 33040881 h 6448"/>
                <a:gd name="T18" fmla="*/ 18096197 w 10000"/>
                <a:gd name="T19" fmla="*/ 27533404 h 6448"/>
                <a:gd name="T20" fmla="*/ 23531753 w 10000"/>
                <a:gd name="T21" fmla="*/ 24796117 h 6448"/>
                <a:gd name="T22" fmla="*/ 28958599 w 10000"/>
                <a:gd name="T23" fmla="*/ 19282646 h 6448"/>
                <a:gd name="T24" fmla="*/ 28958599 w 10000"/>
                <a:gd name="T25" fmla="*/ 2753904 h 6448"/>
                <a:gd name="T26" fmla="*/ 23630287 w 10000"/>
                <a:gd name="T27" fmla="*/ 1493489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00"/>
                <a:gd name="T43" fmla="*/ 0 h 6448"/>
                <a:gd name="T44" fmla="*/ 10000 w 10000"/>
                <a:gd name="T45" fmla="*/ 6448 h 6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grp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8" name="Freeform 287"/>
          <p:cNvSpPr/>
          <p:nvPr/>
        </p:nvSpPr>
        <p:spPr bwMode="gray">
          <a:xfrm>
            <a:off x="5931630" y="2160473"/>
            <a:ext cx="345817" cy="3338301"/>
          </a:xfrm>
          <a:custGeom>
            <a:avLst/>
            <a:gdLst>
              <a:gd name="connsiteX0" fmla="*/ 0 w 801111"/>
              <a:gd name="connsiteY0" fmla="*/ 0 h 2840304"/>
              <a:gd name="connsiteX1" fmla="*/ 801111 w 801111"/>
              <a:gd name="connsiteY1" fmla="*/ 0 h 2840304"/>
              <a:gd name="connsiteX2" fmla="*/ 801111 w 801111"/>
              <a:gd name="connsiteY2" fmla="*/ 2840304 h 2840304"/>
              <a:gd name="connsiteX0" fmla="*/ 0 w 801111"/>
              <a:gd name="connsiteY0" fmla="*/ 0 h 3461875"/>
              <a:gd name="connsiteX1" fmla="*/ 801111 w 801111"/>
              <a:gd name="connsiteY1" fmla="*/ 0 h 3461875"/>
              <a:gd name="connsiteX2" fmla="*/ 801111 w 801111"/>
              <a:gd name="connsiteY2" fmla="*/ 3461875 h 3461875"/>
              <a:gd name="connsiteX0" fmla="*/ 0 w 801111"/>
              <a:gd name="connsiteY0" fmla="*/ 0 h 3630696"/>
              <a:gd name="connsiteX1" fmla="*/ 801111 w 801111"/>
              <a:gd name="connsiteY1" fmla="*/ 0 h 3630696"/>
              <a:gd name="connsiteX2" fmla="*/ 801111 w 801111"/>
              <a:gd name="connsiteY2" fmla="*/ 3630696 h 363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111" h="3630696">
                <a:moveTo>
                  <a:pt x="0" y="0"/>
                </a:moveTo>
                <a:lnTo>
                  <a:pt x="801111" y="0"/>
                </a:lnTo>
                <a:lnTo>
                  <a:pt x="801111" y="3630696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1" name="Straight Connector 260"/>
          <p:cNvCxnSpPr/>
          <p:nvPr/>
        </p:nvCxnSpPr>
        <p:spPr bwMode="gray">
          <a:xfrm>
            <a:off x="3396485" y="2390284"/>
            <a:ext cx="0" cy="2787635"/>
          </a:xfrm>
          <a:prstGeom prst="line">
            <a:avLst/>
          </a:pr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endCxn id="228" idx="0"/>
          </p:cNvCxnSpPr>
          <p:nvPr/>
        </p:nvCxnSpPr>
        <p:spPr bwMode="gray">
          <a:xfrm>
            <a:off x="2918610" y="1375553"/>
            <a:ext cx="0" cy="3279990"/>
          </a:xfrm>
          <a:prstGeom prst="line">
            <a:avLst/>
          </a:pr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Freeform 264"/>
          <p:cNvSpPr/>
          <p:nvPr/>
        </p:nvSpPr>
        <p:spPr bwMode="gray">
          <a:xfrm>
            <a:off x="3888954" y="1857644"/>
            <a:ext cx="1762699" cy="2465179"/>
          </a:xfrm>
          <a:custGeom>
            <a:avLst/>
            <a:gdLst>
              <a:gd name="connsiteX0" fmla="*/ 1729648 w 1729648"/>
              <a:gd name="connsiteY0" fmla="*/ 0 h 2886420"/>
              <a:gd name="connsiteX1" fmla="*/ 0 w 1729648"/>
              <a:gd name="connsiteY1" fmla="*/ 0 h 2886420"/>
              <a:gd name="connsiteX2" fmla="*/ 0 w 1729648"/>
              <a:gd name="connsiteY2" fmla="*/ 2886420 h 2886420"/>
              <a:gd name="connsiteX0" fmla="*/ 1729648 w 1729648"/>
              <a:gd name="connsiteY0" fmla="*/ 0 h 2465179"/>
              <a:gd name="connsiteX1" fmla="*/ 0 w 1729648"/>
              <a:gd name="connsiteY1" fmla="*/ 0 h 2465179"/>
              <a:gd name="connsiteX2" fmla="*/ 0 w 1729648"/>
              <a:gd name="connsiteY2" fmla="*/ 2465179 h 246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648" h="2465179">
                <a:moveTo>
                  <a:pt x="1729648" y="0"/>
                </a:moveTo>
                <a:lnTo>
                  <a:pt x="0" y="0"/>
                </a:lnTo>
                <a:lnTo>
                  <a:pt x="0" y="2465179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Freeform 252"/>
          <p:cNvSpPr/>
          <p:nvPr/>
        </p:nvSpPr>
        <p:spPr bwMode="gray">
          <a:xfrm>
            <a:off x="4358925" y="2066708"/>
            <a:ext cx="1407399" cy="2657418"/>
          </a:xfrm>
          <a:custGeom>
            <a:avLst/>
            <a:gdLst>
              <a:gd name="connsiteX0" fmla="*/ 1729648 w 1729648"/>
              <a:gd name="connsiteY0" fmla="*/ 0 h 2886420"/>
              <a:gd name="connsiteX1" fmla="*/ 0 w 1729648"/>
              <a:gd name="connsiteY1" fmla="*/ 0 h 2886420"/>
              <a:gd name="connsiteX2" fmla="*/ 0 w 1729648"/>
              <a:gd name="connsiteY2" fmla="*/ 2886420 h 288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648" h="2886420">
                <a:moveTo>
                  <a:pt x="1729648" y="0"/>
                </a:moveTo>
                <a:lnTo>
                  <a:pt x="0" y="0"/>
                </a:lnTo>
                <a:lnTo>
                  <a:pt x="0" y="2886420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Freeform 254"/>
          <p:cNvSpPr/>
          <p:nvPr/>
        </p:nvSpPr>
        <p:spPr bwMode="gray">
          <a:xfrm>
            <a:off x="4828449" y="2209986"/>
            <a:ext cx="804930" cy="1982647"/>
          </a:xfrm>
          <a:custGeom>
            <a:avLst/>
            <a:gdLst>
              <a:gd name="connsiteX0" fmla="*/ 1729648 w 1729648"/>
              <a:gd name="connsiteY0" fmla="*/ 0 h 2886420"/>
              <a:gd name="connsiteX1" fmla="*/ 0 w 1729648"/>
              <a:gd name="connsiteY1" fmla="*/ 0 h 2886420"/>
              <a:gd name="connsiteX2" fmla="*/ 0 w 1729648"/>
              <a:gd name="connsiteY2" fmla="*/ 2886420 h 2886420"/>
              <a:gd name="connsiteX0" fmla="*/ 1729648 w 1729648"/>
              <a:gd name="connsiteY0" fmla="*/ 0 h 2258316"/>
              <a:gd name="connsiteX1" fmla="*/ 0 w 1729648"/>
              <a:gd name="connsiteY1" fmla="*/ 0 h 2258316"/>
              <a:gd name="connsiteX2" fmla="*/ 14999 w 1729648"/>
              <a:gd name="connsiteY2" fmla="*/ 2258316 h 22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648" h="2258316">
                <a:moveTo>
                  <a:pt x="1729648" y="0"/>
                </a:moveTo>
                <a:lnTo>
                  <a:pt x="0" y="0"/>
                </a:lnTo>
                <a:cubicBezTo>
                  <a:pt x="0" y="962140"/>
                  <a:pt x="14999" y="1296176"/>
                  <a:pt x="14999" y="2258316"/>
                </a:cubicBez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Freeform 265"/>
          <p:cNvSpPr/>
          <p:nvPr/>
        </p:nvSpPr>
        <p:spPr bwMode="gray">
          <a:xfrm>
            <a:off x="5311194" y="1956567"/>
            <a:ext cx="524243" cy="2767559"/>
          </a:xfrm>
          <a:custGeom>
            <a:avLst/>
            <a:gdLst>
              <a:gd name="connsiteX0" fmla="*/ 1729648 w 1729648"/>
              <a:gd name="connsiteY0" fmla="*/ 0 h 2886420"/>
              <a:gd name="connsiteX1" fmla="*/ 0 w 1729648"/>
              <a:gd name="connsiteY1" fmla="*/ 0 h 2886420"/>
              <a:gd name="connsiteX2" fmla="*/ 0 w 1729648"/>
              <a:gd name="connsiteY2" fmla="*/ 2886420 h 288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648" h="2886420">
                <a:moveTo>
                  <a:pt x="1729648" y="0"/>
                </a:moveTo>
                <a:lnTo>
                  <a:pt x="0" y="0"/>
                </a:lnTo>
                <a:lnTo>
                  <a:pt x="0" y="2886420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Freeform 282"/>
          <p:cNvSpPr/>
          <p:nvPr/>
        </p:nvSpPr>
        <p:spPr bwMode="gray">
          <a:xfrm>
            <a:off x="5788748" y="1616251"/>
            <a:ext cx="199173" cy="2200258"/>
          </a:xfrm>
          <a:custGeom>
            <a:avLst/>
            <a:gdLst>
              <a:gd name="connsiteX0" fmla="*/ 1729648 w 1729648"/>
              <a:gd name="connsiteY0" fmla="*/ 0 h 2886420"/>
              <a:gd name="connsiteX1" fmla="*/ 0 w 1729648"/>
              <a:gd name="connsiteY1" fmla="*/ 0 h 2886420"/>
              <a:gd name="connsiteX2" fmla="*/ 0 w 1729648"/>
              <a:gd name="connsiteY2" fmla="*/ 2886420 h 2886420"/>
              <a:gd name="connsiteX0" fmla="*/ 1729648 w 1729648"/>
              <a:gd name="connsiteY0" fmla="*/ 0 h 1968487"/>
              <a:gd name="connsiteX1" fmla="*/ 0 w 1729648"/>
              <a:gd name="connsiteY1" fmla="*/ 0 h 1968487"/>
              <a:gd name="connsiteX2" fmla="*/ 0 w 1729648"/>
              <a:gd name="connsiteY2" fmla="*/ 1968487 h 196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648" h="1968487">
                <a:moveTo>
                  <a:pt x="1729648" y="0"/>
                </a:moveTo>
                <a:lnTo>
                  <a:pt x="0" y="0"/>
                </a:lnTo>
                <a:lnTo>
                  <a:pt x="0" y="1968487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Freeform 285"/>
          <p:cNvSpPr/>
          <p:nvPr/>
        </p:nvSpPr>
        <p:spPr bwMode="gray">
          <a:xfrm>
            <a:off x="5923370" y="1861054"/>
            <a:ext cx="840707" cy="2188426"/>
          </a:xfrm>
          <a:custGeom>
            <a:avLst/>
            <a:gdLst>
              <a:gd name="connsiteX0" fmla="*/ 0 w 801111"/>
              <a:gd name="connsiteY0" fmla="*/ 0 h 2840304"/>
              <a:gd name="connsiteX1" fmla="*/ 801111 w 801111"/>
              <a:gd name="connsiteY1" fmla="*/ 0 h 2840304"/>
              <a:gd name="connsiteX2" fmla="*/ 801111 w 801111"/>
              <a:gd name="connsiteY2" fmla="*/ 2840304 h 2840304"/>
              <a:gd name="connsiteX0" fmla="*/ 0 w 807818"/>
              <a:gd name="connsiteY0" fmla="*/ 0 h 2163912"/>
              <a:gd name="connsiteX1" fmla="*/ 801111 w 807818"/>
              <a:gd name="connsiteY1" fmla="*/ 0 h 2163912"/>
              <a:gd name="connsiteX2" fmla="*/ 807818 w 807818"/>
              <a:gd name="connsiteY2" fmla="*/ 2163912 h 21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7818" h="2163912">
                <a:moveTo>
                  <a:pt x="0" y="0"/>
                </a:moveTo>
                <a:lnTo>
                  <a:pt x="801111" y="0"/>
                </a:lnTo>
                <a:cubicBezTo>
                  <a:pt x="801111" y="946768"/>
                  <a:pt x="807818" y="1217144"/>
                  <a:pt x="807818" y="2163912"/>
                </a:cubicBez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Freeform 288"/>
          <p:cNvSpPr/>
          <p:nvPr/>
        </p:nvSpPr>
        <p:spPr bwMode="gray">
          <a:xfrm>
            <a:off x="6069040" y="1916626"/>
            <a:ext cx="1175911" cy="2968044"/>
          </a:xfrm>
          <a:custGeom>
            <a:avLst/>
            <a:gdLst>
              <a:gd name="connsiteX0" fmla="*/ 0 w 801111"/>
              <a:gd name="connsiteY0" fmla="*/ 0 h 2840304"/>
              <a:gd name="connsiteX1" fmla="*/ 801111 w 801111"/>
              <a:gd name="connsiteY1" fmla="*/ 0 h 2840304"/>
              <a:gd name="connsiteX2" fmla="*/ 801111 w 801111"/>
              <a:gd name="connsiteY2" fmla="*/ 2840304 h 2840304"/>
              <a:gd name="connsiteX0" fmla="*/ 0 w 801111"/>
              <a:gd name="connsiteY0" fmla="*/ 0 h 3002723"/>
              <a:gd name="connsiteX1" fmla="*/ 801111 w 801111"/>
              <a:gd name="connsiteY1" fmla="*/ 0 h 3002723"/>
              <a:gd name="connsiteX2" fmla="*/ 801111 w 801111"/>
              <a:gd name="connsiteY2" fmla="*/ 3002723 h 300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111" h="3002723">
                <a:moveTo>
                  <a:pt x="0" y="0"/>
                </a:moveTo>
                <a:lnTo>
                  <a:pt x="801111" y="0"/>
                </a:lnTo>
                <a:lnTo>
                  <a:pt x="801111" y="3002723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Freeform 289"/>
          <p:cNvSpPr/>
          <p:nvPr/>
        </p:nvSpPr>
        <p:spPr bwMode="gray">
          <a:xfrm>
            <a:off x="6125428" y="2013401"/>
            <a:ext cx="1596160" cy="2710725"/>
          </a:xfrm>
          <a:custGeom>
            <a:avLst/>
            <a:gdLst>
              <a:gd name="connsiteX0" fmla="*/ 0 w 801111"/>
              <a:gd name="connsiteY0" fmla="*/ 0 h 2840304"/>
              <a:gd name="connsiteX1" fmla="*/ 801111 w 801111"/>
              <a:gd name="connsiteY1" fmla="*/ 0 h 2840304"/>
              <a:gd name="connsiteX2" fmla="*/ 801111 w 801111"/>
              <a:gd name="connsiteY2" fmla="*/ 2840304 h 28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111" h="2840304">
                <a:moveTo>
                  <a:pt x="0" y="0"/>
                </a:moveTo>
                <a:lnTo>
                  <a:pt x="801111" y="0"/>
                </a:lnTo>
                <a:lnTo>
                  <a:pt x="801111" y="2840304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4" name="Straight Connector 243"/>
          <p:cNvCxnSpPr>
            <a:endCxn id="226" idx="2"/>
          </p:cNvCxnSpPr>
          <p:nvPr/>
        </p:nvCxnSpPr>
        <p:spPr bwMode="gray">
          <a:xfrm>
            <a:off x="8210606" y="3766386"/>
            <a:ext cx="1699" cy="986661"/>
          </a:xfrm>
          <a:prstGeom prst="line">
            <a:avLst/>
          </a:pr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Freeform 290"/>
          <p:cNvSpPr/>
          <p:nvPr/>
        </p:nvSpPr>
        <p:spPr bwMode="gray">
          <a:xfrm>
            <a:off x="8536137" y="2293035"/>
            <a:ext cx="161279" cy="2072069"/>
          </a:xfrm>
          <a:custGeom>
            <a:avLst/>
            <a:gdLst>
              <a:gd name="connsiteX0" fmla="*/ 0 w 801111"/>
              <a:gd name="connsiteY0" fmla="*/ 0 h 2840304"/>
              <a:gd name="connsiteX1" fmla="*/ 801111 w 801111"/>
              <a:gd name="connsiteY1" fmla="*/ 0 h 2840304"/>
              <a:gd name="connsiteX2" fmla="*/ 801111 w 801111"/>
              <a:gd name="connsiteY2" fmla="*/ 2840304 h 28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111" h="2840304">
                <a:moveTo>
                  <a:pt x="0" y="0"/>
                </a:moveTo>
                <a:lnTo>
                  <a:pt x="801111" y="0"/>
                </a:lnTo>
                <a:lnTo>
                  <a:pt x="801111" y="2840304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Freeform 291"/>
          <p:cNvSpPr/>
          <p:nvPr/>
        </p:nvSpPr>
        <p:spPr bwMode="gray">
          <a:xfrm>
            <a:off x="8319957" y="2363502"/>
            <a:ext cx="851792" cy="2612440"/>
          </a:xfrm>
          <a:custGeom>
            <a:avLst/>
            <a:gdLst>
              <a:gd name="connsiteX0" fmla="*/ 0 w 801111"/>
              <a:gd name="connsiteY0" fmla="*/ 0 h 2840304"/>
              <a:gd name="connsiteX1" fmla="*/ 801111 w 801111"/>
              <a:gd name="connsiteY1" fmla="*/ 0 h 2840304"/>
              <a:gd name="connsiteX2" fmla="*/ 801111 w 801111"/>
              <a:gd name="connsiteY2" fmla="*/ 2840304 h 28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111" h="2840304">
                <a:moveTo>
                  <a:pt x="0" y="0"/>
                </a:moveTo>
                <a:lnTo>
                  <a:pt x="801111" y="0"/>
                </a:lnTo>
                <a:lnTo>
                  <a:pt x="801111" y="2840304"/>
                </a:lnTo>
              </a:path>
            </a:pathLst>
          </a:custGeom>
          <a:ln>
            <a:solidFill>
              <a:schemeClr val="accent4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6" name="Picture 22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59305" y="4447047"/>
            <a:ext cx="306000" cy="306000"/>
          </a:xfrm>
          <a:prstGeom prst="rect">
            <a:avLst/>
          </a:prstGeom>
          <a:effectLst/>
        </p:spPr>
      </p:pic>
      <p:pic>
        <p:nvPicPr>
          <p:cNvPr id="227" name="Picture 22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71835" y="4499660"/>
            <a:ext cx="306000" cy="306000"/>
          </a:xfrm>
          <a:prstGeom prst="rect">
            <a:avLst/>
          </a:prstGeom>
          <a:effectLst/>
        </p:spPr>
      </p:pic>
      <p:pic>
        <p:nvPicPr>
          <p:cNvPr id="228" name="Picture 22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65610" y="4655543"/>
            <a:ext cx="306000" cy="306000"/>
          </a:xfrm>
          <a:prstGeom prst="rect">
            <a:avLst/>
          </a:prstGeom>
          <a:effectLst/>
        </p:spPr>
      </p:pic>
      <p:pic>
        <p:nvPicPr>
          <p:cNvPr id="229" name="Picture 22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09345" y="4713475"/>
            <a:ext cx="306000" cy="306000"/>
          </a:xfrm>
          <a:prstGeom prst="rect">
            <a:avLst/>
          </a:prstGeom>
          <a:effectLst/>
        </p:spPr>
      </p:pic>
      <p:pic>
        <p:nvPicPr>
          <p:cNvPr id="230" name="Picture 22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15570" y="3957370"/>
            <a:ext cx="306000" cy="306000"/>
          </a:xfrm>
          <a:prstGeom prst="rect">
            <a:avLst/>
          </a:prstGeom>
          <a:effectLst/>
        </p:spPr>
      </p:pic>
      <p:pic>
        <p:nvPicPr>
          <p:cNvPr id="231" name="Picture 230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78060" y="4745329"/>
            <a:ext cx="306000" cy="306000"/>
          </a:xfrm>
          <a:prstGeom prst="rect">
            <a:avLst/>
          </a:prstGeom>
          <a:effectLst/>
        </p:spPr>
      </p:pic>
      <p:pic>
        <p:nvPicPr>
          <p:cNvPr id="232" name="Picture 231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34325" y="5506349"/>
            <a:ext cx="306000" cy="306000"/>
          </a:xfrm>
          <a:prstGeom prst="rect">
            <a:avLst/>
          </a:prstGeom>
          <a:effectLst/>
        </p:spPr>
      </p:pic>
      <p:pic>
        <p:nvPicPr>
          <p:cNvPr id="233" name="Picture 23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96815" y="4858274"/>
            <a:ext cx="306000" cy="306000"/>
          </a:xfrm>
          <a:prstGeom prst="rect">
            <a:avLst/>
          </a:prstGeom>
          <a:effectLst/>
        </p:spPr>
      </p:pic>
      <p:pic>
        <p:nvPicPr>
          <p:cNvPr id="234" name="Picture 233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90590" y="4161448"/>
            <a:ext cx="306000" cy="306000"/>
          </a:xfrm>
          <a:prstGeom prst="rect">
            <a:avLst/>
          </a:prstGeom>
          <a:effectLst/>
        </p:spPr>
      </p:pic>
      <p:pic>
        <p:nvPicPr>
          <p:cNvPr id="235" name="Picture 234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53080" y="3783290"/>
            <a:ext cx="306000" cy="306000"/>
          </a:xfrm>
          <a:prstGeom prst="rect">
            <a:avLst/>
          </a:prstGeom>
          <a:effectLst/>
        </p:spPr>
      </p:pic>
      <p:pic>
        <p:nvPicPr>
          <p:cNvPr id="236" name="Picture 235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28100" y="4294047"/>
            <a:ext cx="306000" cy="306000"/>
          </a:xfrm>
          <a:prstGeom prst="rect">
            <a:avLst/>
          </a:prstGeom>
          <a:effectLst/>
        </p:spPr>
      </p:pic>
      <p:pic>
        <p:nvPicPr>
          <p:cNvPr id="237" name="Picture 2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46855" y="5197771"/>
            <a:ext cx="306000" cy="3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237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40550" y="4174406"/>
            <a:ext cx="306000" cy="306000"/>
          </a:xfrm>
          <a:prstGeom prst="rect">
            <a:avLst/>
          </a:prstGeom>
        </p:spPr>
      </p:pic>
      <p:pic>
        <p:nvPicPr>
          <p:cNvPr id="239" name="Picture 23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021793" y="4966389"/>
            <a:ext cx="306000" cy="306000"/>
          </a:xfrm>
          <a:prstGeom prst="rect">
            <a:avLst/>
          </a:prstGeom>
        </p:spPr>
      </p:pic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4640"/>
              </p:ext>
            </p:extLst>
          </p:nvPr>
        </p:nvGraphicFramePr>
        <p:xfrm>
          <a:off x="906833" y="1340768"/>
          <a:ext cx="1495978" cy="445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978"/>
              </a:tblGrid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Italy</a:t>
                      </a: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US</a:t>
                      </a: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South Korea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Poland</a:t>
                      </a:r>
                      <a:endParaRPr lang="en-GB" sz="1600" b="1" kern="1200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Hungary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France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Canada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Belgium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Australia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Great Britain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Spain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Japan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Germany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  <a:tr h="31814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vantGarde Bk BT" panose="020B0402020202020204" pitchFamily="34" charset="0"/>
                        </a:rPr>
                        <a:t>Sweden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vantGarde Bk BT" panose="020B0402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97" name="Rounded Rectangle 296"/>
          <p:cNvSpPr/>
          <p:nvPr/>
        </p:nvSpPr>
        <p:spPr bwMode="gray">
          <a:xfrm>
            <a:off x="277476" y="13677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1st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298" name="Rounded Rectangle 297"/>
          <p:cNvSpPr/>
          <p:nvPr/>
        </p:nvSpPr>
        <p:spPr bwMode="gray">
          <a:xfrm>
            <a:off x="277476" y="168799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2nd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299" name="Rounded Rectangle 298"/>
          <p:cNvSpPr/>
          <p:nvPr/>
        </p:nvSpPr>
        <p:spPr bwMode="gray">
          <a:xfrm>
            <a:off x="277476" y="20082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3rd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00" name="Rounded Rectangle 299"/>
          <p:cNvSpPr/>
          <p:nvPr/>
        </p:nvSpPr>
        <p:spPr bwMode="gray">
          <a:xfrm>
            <a:off x="277476" y="232849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4th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01" name="Rounded Rectangle 300"/>
          <p:cNvSpPr/>
          <p:nvPr/>
        </p:nvSpPr>
        <p:spPr bwMode="gray">
          <a:xfrm>
            <a:off x="277476" y="26487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5th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02" name="Rounded Rectangle 301"/>
          <p:cNvSpPr/>
          <p:nvPr/>
        </p:nvSpPr>
        <p:spPr bwMode="gray">
          <a:xfrm>
            <a:off x="277476" y="296899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6th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03" name="Rounded Rectangle 302"/>
          <p:cNvSpPr/>
          <p:nvPr/>
        </p:nvSpPr>
        <p:spPr bwMode="gray">
          <a:xfrm>
            <a:off x="277476" y="32892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7th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05" name="Rounded Rectangle 304"/>
          <p:cNvSpPr/>
          <p:nvPr/>
        </p:nvSpPr>
        <p:spPr bwMode="gray">
          <a:xfrm>
            <a:off x="277476" y="360949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8th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09" name="Rounded Rectangle 308"/>
          <p:cNvSpPr/>
          <p:nvPr/>
        </p:nvSpPr>
        <p:spPr bwMode="gray">
          <a:xfrm>
            <a:off x="277476" y="39297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9th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10" name="Rounded Rectangle 309"/>
          <p:cNvSpPr/>
          <p:nvPr/>
        </p:nvSpPr>
        <p:spPr bwMode="gray">
          <a:xfrm>
            <a:off x="277476" y="424999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10th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11" name="Rounded Rectangle 310"/>
          <p:cNvSpPr/>
          <p:nvPr/>
        </p:nvSpPr>
        <p:spPr bwMode="gray">
          <a:xfrm>
            <a:off x="277476" y="45702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11th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12" name="Rounded Rectangle 311"/>
          <p:cNvSpPr/>
          <p:nvPr/>
        </p:nvSpPr>
        <p:spPr bwMode="gray">
          <a:xfrm>
            <a:off x="277476" y="489049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12</a:t>
            </a:r>
            <a:r>
              <a:rPr lang="en-GB" sz="1200" baseline="300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13" name="Rounded Rectangle 312"/>
          <p:cNvSpPr/>
          <p:nvPr/>
        </p:nvSpPr>
        <p:spPr bwMode="gray">
          <a:xfrm>
            <a:off x="277476" y="5210742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13th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14" name="Rounded Rectangle 313"/>
          <p:cNvSpPr/>
          <p:nvPr/>
        </p:nvSpPr>
        <p:spPr bwMode="gray">
          <a:xfrm>
            <a:off x="277476" y="5530996"/>
            <a:ext cx="498545" cy="202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vantGarde Bk BT" panose="020B0402020202020204" pitchFamily="34" charset="0"/>
              </a:rPr>
              <a:t>14th</a:t>
            </a:r>
            <a:endParaRPr lang="en-GB" sz="1200" dirty="0">
              <a:solidFill>
                <a:schemeClr val="tx1"/>
              </a:solidFill>
              <a:latin typeface="AvantGarde Bk BT" panose="020B0402020202020204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 bwMode="gray">
          <a:xfrm>
            <a:off x="2685396" y="4896431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7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4" name="TextBox 323"/>
          <p:cNvSpPr txBox="1"/>
          <p:nvPr/>
        </p:nvSpPr>
        <p:spPr bwMode="gray">
          <a:xfrm>
            <a:off x="3186581" y="5467715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nd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5" name="TextBox 324"/>
          <p:cNvSpPr txBox="1"/>
          <p:nvPr/>
        </p:nvSpPr>
        <p:spPr bwMode="gray">
          <a:xfrm>
            <a:off x="3617658" y="4574691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10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6" name="TextBox 325"/>
          <p:cNvSpPr txBox="1"/>
          <p:nvPr/>
        </p:nvSpPr>
        <p:spPr bwMode="gray">
          <a:xfrm>
            <a:off x="4089125" y="5003053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6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7" name="TextBox 326"/>
          <p:cNvSpPr txBox="1"/>
          <p:nvPr/>
        </p:nvSpPr>
        <p:spPr bwMode="gray">
          <a:xfrm>
            <a:off x="4537256" y="4414954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11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8" name="TextBox 327"/>
          <p:cNvSpPr txBox="1"/>
          <p:nvPr/>
        </p:nvSpPr>
        <p:spPr bwMode="gray">
          <a:xfrm>
            <a:off x="5083126" y="4788783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8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9" name="TextBox 328"/>
          <p:cNvSpPr txBox="1"/>
          <p:nvPr/>
        </p:nvSpPr>
        <p:spPr bwMode="gray">
          <a:xfrm>
            <a:off x="5503662" y="4061120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14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0" name="TextBox 329"/>
          <p:cNvSpPr txBox="1"/>
          <p:nvPr/>
        </p:nvSpPr>
        <p:spPr bwMode="gray">
          <a:xfrm>
            <a:off x="6073888" y="577638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st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1" name="TextBox 330"/>
          <p:cNvSpPr txBox="1"/>
          <p:nvPr/>
        </p:nvSpPr>
        <p:spPr bwMode="gray">
          <a:xfrm>
            <a:off x="6493717" y="4238014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13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2" name="TextBox 331"/>
          <p:cNvSpPr txBox="1"/>
          <p:nvPr/>
        </p:nvSpPr>
        <p:spPr bwMode="gray">
          <a:xfrm>
            <a:off x="7018050" y="5148707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4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3" name="TextBox 332"/>
          <p:cNvSpPr txBox="1"/>
          <p:nvPr/>
        </p:nvSpPr>
        <p:spPr bwMode="gray">
          <a:xfrm>
            <a:off x="8910462" y="5271904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3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rd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4" name="TextBox 333"/>
          <p:cNvSpPr txBox="1"/>
          <p:nvPr/>
        </p:nvSpPr>
        <p:spPr bwMode="gray">
          <a:xfrm>
            <a:off x="8408379" y="4449965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12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5" name="TextBox 334"/>
          <p:cNvSpPr txBox="1"/>
          <p:nvPr/>
        </p:nvSpPr>
        <p:spPr bwMode="gray">
          <a:xfrm>
            <a:off x="8004031" y="4767447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9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6" name="TextBox 335"/>
          <p:cNvSpPr txBox="1"/>
          <p:nvPr/>
        </p:nvSpPr>
        <p:spPr bwMode="gray">
          <a:xfrm>
            <a:off x="7488267" y="5025973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5</a:t>
            </a:r>
            <a:r>
              <a:rPr lang="en-GB" sz="1600" baseline="30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th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lang="en-GB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7" name="Rectangle 336"/>
          <p:cNvSpPr/>
          <p:nvPr/>
        </p:nvSpPr>
        <p:spPr bwMode="gray">
          <a:xfrm>
            <a:off x="175264" y="116632"/>
            <a:ext cx="222754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INDEX OF IGNORANCE</a:t>
            </a:r>
            <a:endParaRPr lang="en-GB" sz="28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4352" y="42475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Sweden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6437522" y="4463534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Germany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8456776" y="467955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Japan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4583094" y="4605260"/>
            <a:ext cx="4796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Spain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715548" y="4788544"/>
            <a:ext cx="351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GB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3261667" y="5699978"/>
            <a:ext cx="3449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US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6991599" y="5362656"/>
            <a:ext cx="543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Poland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7421187" y="5222694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Hungary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062977" y="5979956"/>
            <a:ext cx="396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Italy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8749360" y="5488788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South Korea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24488" y="4975943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Belgium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4062648" y="5195465"/>
            <a:ext cx="543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France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595706" y="5111606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Canada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926348" y="4972698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accent4">
                    <a:lumMod val="75000"/>
                  </a:schemeClr>
                </a:solidFill>
              </a:rPr>
              <a:t>Australia</a:t>
            </a:r>
            <a:endParaRPr lang="en-GB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10354" y="870466"/>
            <a:ext cx="2754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vantGarde Bk BT" panose="020B0402020202020204" pitchFamily="34" charset="0"/>
              </a:rPr>
              <a:t>(Least accurate at top)</a:t>
            </a:r>
            <a:endParaRPr lang="en-GB" sz="1400" b="1" dirty="0">
              <a:solidFill>
                <a:schemeClr val="bg1"/>
              </a:solidFill>
              <a:latin typeface="AvantGarde Bk BT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5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gray">
          <a:xfrm>
            <a:off x="1286130" y="2348880"/>
            <a:ext cx="733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Perceptions</a:t>
            </a:r>
            <a:endParaRPr lang="en-GB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272255" y="260350"/>
            <a:ext cx="9361488" cy="5976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668523" y="3318375"/>
            <a:ext cx="85689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PERILS OF </a:t>
            </a:r>
            <a:b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</a:b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PERCEPTION IN </a:t>
            </a:r>
            <a:b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</a:br>
            <a:r>
              <a:rPr lang="en-GB" sz="54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BRITAIN</a:t>
            </a:r>
            <a:endParaRPr lang="en-GB" sz="48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0672" y="260350"/>
            <a:ext cx="4104454" cy="258167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1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4149080"/>
            <a:ext cx="9906000" cy="207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 bwMode="gray">
          <a:xfrm>
            <a:off x="273050" y="454579"/>
            <a:ext cx="9361488" cy="5773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 bwMode="gray">
          <a:xfrm>
            <a:off x="560512" y="692696"/>
            <a:ext cx="8568952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IN YOUR </a:t>
            </a:r>
            <a:r>
              <a:rPr lang="en-GB" sz="4400" dirty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OPINION WHAT</a:t>
            </a:r>
            <a:r>
              <a:rPr lang="en-GB" sz="4800" b="1" dirty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PERCENTAGE OF </a:t>
            </a:r>
            <a:r>
              <a:rPr lang="en-GB" sz="4800" dirty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GIRLS AGED BETWEEN 15 AND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19 GIVE </a:t>
            </a:r>
            <a:r>
              <a:rPr lang="en-GB" sz="4800" dirty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BIRTH EACH YEAR?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12" y="3284984"/>
            <a:ext cx="5310001" cy="27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163883"/>
              </p:ext>
            </p:extLst>
          </p:nvPr>
        </p:nvGraphicFramePr>
        <p:xfrm>
          <a:off x="213094" y="2636912"/>
          <a:ext cx="9447899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09" name="Straight Connector 308"/>
          <p:cNvCxnSpPr/>
          <p:nvPr/>
        </p:nvCxnSpPr>
        <p:spPr>
          <a:xfrm>
            <a:off x="282844" y="4971990"/>
            <a:ext cx="944789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gray">
          <a:xfrm>
            <a:off x="-6778" y="0"/>
            <a:ext cx="9912777" cy="21481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 bwMode="gray">
          <a:xfrm>
            <a:off x="1790548" y="44624"/>
            <a:ext cx="2226348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PERILS OF </a:t>
            </a:r>
            <a:r>
              <a:rPr lang="en-GB" sz="32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PERCEPTION </a:t>
            </a:r>
            <a:r>
              <a:rPr lang="en-GB" sz="3200" dirty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chemeClr val="tx2"/>
                </a:solidFill>
                <a:latin typeface="AvantGarde Bk BT" panose="020B0402020202020204" charset="0"/>
                <a:cs typeface="Arial" panose="020B0604020202020204" pitchFamily="34" charset="0"/>
              </a:rPr>
              <a:t>BRITAIN</a:t>
            </a:r>
            <a:endParaRPr lang="en-GB" sz="4800" b="1" dirty="0">
              <a:solidFill>
                <a:schemeClr val="tx2"/>
              </a:solidFill>
              <a:latin typeface="AvantGarde Bk BT" panose="020B040202020202020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gray">
          <a:xfrm>
            <a:off x="4079464" y="-6365"/>
            <a:ext cx="5826536" cy="21280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160912" y="404664"/>
            <a:ext cx="5745088" cy="13239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The British public are often very wrong about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the basic make-up of their population and the scale of key social issues such as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unemployment and behaviours like voting. 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69211" y="2290092"/>
            <a:ext cx="3151472" cy="276999"/>
            <a:chOff x="6642248" y="1855857"/>
            <a:chExt cx="3151472" cy="276999"/>
          </a:xfrm>
        </p:grpSpPr>
        <p:sp>
          <p:nvSpPr>
            <p:cNvPr id="10" name="TextBox 9"/>
            <p:cNvSpPr txBox="1"/>
            <p:nvPr/>
          </p:nvSpPr>
          <p:spPr>
            <a:xfrm>
              <a:off x="6642248" y="1855857"/>
              <a:ext cx="3151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tx1">
                      <a:lumMod val="50000"/>
                    </a:schemeClr>
                  </a:solidFill>
                </a:rPr>
                <a:t>Actual                         Average guess</a:t>
              </a:r>
              <a:endParaRPr lang="en-GB" sz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37952" y="1925677"/>
              <a:ext cx="137358" cy="1373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54429" y="1925677"/>
              <a:ext cx="137358" cy="1373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428987" y="2105961"/>
              <a:ext cx="23557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 bwMode="auto">
          <a:xfrm>
            <a:off x="128466" y="0"/>
            <a:ext cx="1584174" cy="990072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-6777" y="-1"/>
            <a:ext cx="3951665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47698191"/>
              </p:ext>
            </p:extLst>
          </p:nvPr>
        </p:nvGraphicFramePr>
        <p:xfrm>
          <a:off x="5368460" y="1196752"/>
          <a:ext cx="4248471" cy="513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4208653" y="1752178"/>
            <a:ext cx="5408279" cy="3995059"/>
            <a:chOff x="4736976" y="1298013"/>
            <a:chExt cx="4897562" cy="4271780"/>
          </a:xfrm>
        </p:grpSpPr>
        <p:cxnSp>
          <p:nvCxnSpPr>
            <p:cNvPr id="47" name="Straight Connector 46"/>
            <p:cNvCxnSpPr/>
            <p:nvPr/>
          </p:nvCxnSpPr>
          <p:spPr bwMode="gray">
            <a:xfrm>
              <a:off x="4736976" y="1298013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gray">
            <a:xfrm>
              <a:off x="4736976" y="1772655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gray">
            <a:xfrm>
              <a:off x="4736976" y="2247297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gray">
            <a:xfrm>
              <a:off x="4736976" y="2721939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gray">
            <a:xfrm>
              <a:off x="4736976" y="3196581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gray">
            <a:xfrm>
              <a:off x="4736976" y="3671223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gray">
            <a:xfrm>
              <a:off x="4736976" y="4145865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gray">
            <a:xfrm>
              <a:off x="4736976" y="4620507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gray">
            <a:xfrm>
              <a:off x="4736976" y="5095149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gray">
            <a:xfrm>
              <a:off x="4736976" y="5569793"/>
              <a:ext cx="489756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13121"/>
              </p:ext>
            </p:extLst>
          </p:nvPr>
        </p:nvGraphicFramePr>
        <p:xfrm>
          <a:off x="4208654" y="1309945"/>
          <a:ext cx="2808312" cy="4911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2"/>
              </a:tblGrid>
              <a:tr h="449546">
                <a:tc>
                  <a:txBody>
                    <a:bodyPr/>
                    <a:lstStyle/>
                    <a:p>
                      <a:pPr algn="l" fontAlgn="ctr">
                        <a:lnSpc>
                          <a:spcPts val="1300"/>
                        </a:lnSpc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People come into the country illegally so aren’t counted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 still think the proportion is </a:t>
                      </a:r>
                      <a:b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much higher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What I see in my local area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What I see when I visit other towns/cities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 was just guessing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Information seen on TV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Information seen in </a:t>
                      </a:r>
                      <a:b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newspapers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The experiences of friends and family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4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I misunderstood the question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16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Don’t know</a:t>
                      </a:r>
                      <a:endParaRPr lang="en-GB" sz="1400" dirty="0"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-6778" y="2492896"/>
            <a:ext cx="3951665" cy="3680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4208653" y="1196752"/>
            <a:ext cx="5392622" cy="4998353"/>
            <a:chOff x="3036078" y="1196752"/>
            <a:chExt cx="6301432" cy="4998353"/>
          </a:xfrm>
        </p:grpSpPr>
        <p:cxnSp>
          <p:nvCxnSpPr>
            <p:cNvPr id="32" name="Straight Connector 31"/>
            <p:cNvCxnSpPr/>
            <p:nvPr/>
          </p:nvCxnSpPr>
          <p:spPr bwMode="gray">
            <a:xfrm>
              <a:off x="3046965" y="6195105"/>
              <a:ext cx="629054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gray">
            <a:xfrm>
              <a:off x="3036078" y="1196752"/>
              <a:ext cx="629054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213730" y="4657009"/>
            <a:ext cx="135770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rPr>
              <a:t>% who thought </a:t>
            </a:r>
            <a:r>
              <a:rPr lang="en-US" sz="1400" b="1" dirty="0" smtClean="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rPr>
              <a:t>immigration</a:t>
            </a:r>
            <a:r>
              <a:rPr lang="en-US" sz="1400" dirty="0" smtClean="0">
                <a:solidFill>
                  <a:schemeClr val="bg1"/>
                </a:solidFill>
                <a:latin typeface="AvantGarde Bk BT" pitchFamily="34" charset="0"/>
                <a:cs typeface="Arial" panose="020B0604020202020204" pitchFamily="34" charset="0"/>
              </a:rPr>
              <a:t> is 26% or more</a:t>
            </a:r>
            <a:endParaRPr lang="en-GB" sz="1400" dirty="0">
              <a:solidFill>
                <a:schemeClr val="bg1"/>
              </a:solidFill>
              <a:latin typeface="AvantGarde Bk BT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gray">
          <a:xfrm>
            <a:off x="254440" y="1968999"/>
            <a:ext cx="2315970" cy="34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8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IMMIGRATION</a:t>
            </a:r>
            <a:endParaRPr lang="en-GB" sz="32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17970" y="329923"/>
            <a:ext cx="5373988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According to official statistics the percentage of the British population that was born in another country is actually 13%. Why do you think the percentage is much higher? </a:t>
            </a:r>
          </a:p>
        </p:txBody>
      </p:sp>
      <p:cxnSp>
        <p:nvCxnSpPr>
          <p:cNvPr id="40" name="Straight Connector 39"/>
          <p:cNvCxnSpPr/>
          <p:nvPr/>
        </p:nvCxnSpPr>
        <p:spPr bwMode="gray">
          <a:xfrm>
            <a:off x="829362" y="5661191"/>
            <a:ext cx="111541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" y="84185"/>
            <a:ext cx="2465674" cy="1670667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75282"/>
              </p:ext>
            </p:extLst>
          </p:nvPr>
        </p:nvGraphicFramePr>
        <p:xfrm>
          <a:off x="60841" y="4116828"/>
          <a:ext cx="2736305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Rectangle 66"/>
          <p:cNvSpPr/>
          <p:nvPr/>
        </p:nvSpPr>
        <p:spPr>
          <a:xfrm>
            <a:off x="207017" y="5926458"/>
            <a:ext cx="221120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Base:  </a:t>
            </a:r>
            <a:r>
              <a:rPr lang="en-US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Asked of all who said 26%+</a:t>
            </a:r>
            <a:endParaRPr lang="en-GB" sz="12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62208" y="8102135"/>
            <a:ext cx="2369720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 bwMode="auto">
          <a:xfrm>
            <a:off x="3209061" y="0"/>
            <a:ext cx="576064" cy="362341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199" y="2492896"/>
            <a:ext cx="3951665" cy="18002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38507" y="2709243"/>
            <a:ext cx="3332928" cy="13678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Respondents who thought immigration was more than double the actual figure said the main reason they over-estimated is  because they believe illegal immigrants enter the country without being counted.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-6777" y="-1"/>
            <a:ext cx="2871545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6778" y="2738116"/>
            <a:ext cx="2871545" cy="343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 bwMode="gray">
          <a:xfrm>
            <a:off x="3406326" y="1588302"/>
            <a:ext cx="588649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 bwMode="gray">
          <a:xfrm>
            <a:off x="260767" y="2218265"/>
            <a:ext cx="2315970" cy="34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800" dirty="0" smtClean="0">
                <a:solidFill>
                  <a:schemeClr val="bg1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CRIME</a:t>
            </a:r>
            <a:endParaRPr lang="en-GB" sz="3200" dirty="0">
              <a:solidFill>
                <a:schemeClr val="bg1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6326" y="1122175"/>
            <a:ext cx="5887361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Please tell me whether you think the following statement is true or false: 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murder rate is rising in Britain</a:t>
            </a:r>
            <a:endParaRPr lang="en-US" sz="16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7" y="717918"/>
            <a:ext cx="2661171" cy="12782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144911" y="-8611"/>
            <a:ext cx="576064" cy="36234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64883086"/>
              </p:ext>
            </p:extLst>
          </p:nvPr>
        </p:nvGraphicFramePr>
        <p:xfrm>
          <a:off x="3072144" y="2477248"/>
          <a:ext cx="6624736" cy="39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Straight Connector 13"/>
          <p:cNvCxnSpPr/>
          <p:nvPr/>
        </p:nvCxnSpPr>
        <p:spPr bwMode="gray">
          <a:xfrm>
            <a:off x="3912954" y="5933096"/>
            <a:ext cx="5397986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281" y="3869917"/>
            <a:ext cx="2550274" cy="12872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A quarter of the British public think the murder rate is rising – but half (correctly) say it is falling.  More people get this correct in Britain than any other country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270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roup 404"/>
          <p:cNvGrpSpPr/>
          <p:nvPr/>
        </p:nvGrpSpPr>
        <p:grpSpPr bwMode="ltGray">
          <a:xfrm>
            <a:off x="193607" y="223822"/>
            <a:ext cx="9453317" cy="5054795"/>
            <a:chOff x="453000" y="980728"/>
            <a:chExt cx="9000000" cy="4812401"/>
          </a:xfrm>
          <a:solidFill>
            <a:schemeClr val="bg1">
              <a:lumMod val="65000"/>
            </a:schemeClr>
          </a:solidFill>
        </p:grpSpPr>
        <p:sp>
          <p:nvSpPr>
            <p:cNvPr id="406" name="Freeform 321"/>
            <p:cNvSpPr>
              <a:spLocks/>
            </p:cNvSpPr>
            <p:nvPr/>
          </p:nvSpPr>
          <p:spPr bwMode="ltGray">
            <a:xfrm rot="730076">
              <a:off x="4570455" y="2864906"/>
              <a:ext cx="370309" cy="290375"/>
            </a:xfrm>
            <a:custGeom>
              <a:avLst/>
              <a:gdLst>
                <a:gd name="T0" fmla="*/ 2147483647 w 10000"/>
                <a:gd name="T1" fmla="*/ 938283244 h 10009"/>
                <a:gd name="T2" fmla="*/ 2147483647 w 10000"/>
                <a:gd name="T3" fmla="*/ 911640292 h 10009"/>
                <a:gd name="T4" fmla="*/ 2147483647 w 10000"/>
                <a:gd name="T5" fmla="*/ 811414149 h 10009"/>
                <a:gd name="T6" fmla="*/ 2147483647 w 10000"/>
                <a:gd name="T7" fmla="*/ 851378578 h 10009"/>
                <a:gd name="T8" fmla="*/ 2147483647 w 10000"/>
                <a:gd name="T9" fmla="*/ 851378578 h 10009"/>
                <a:gd name="T10" fmla="*/ 2147483647 w 10000"/>
                <a:gd name="T11" fmla="*/ 465665011 h 10009"/>
                <a:gd name="T12" fmla="*/ 2147483647 w 10000"/>
                <a:gd name="T13" fmla="*/ 5715643 h 10009"/>
                <a:gd name="T14" fmla="*/ 2147483647 w 10000"/>
                <a:gd name="T15" fmla="*/ 216968335 h 10009"/>
                <a:gd name="T16" fmla="*/ 2147483647 w 10000"/>
                <a:gd name="T17" fmla="*/ 5715643 h 10009"/>
                <a:gd name="T18" fmla="*/ 1357109501 w 10000"/>
                <a:gd name="T19" fmla="*/ 216968335 h 10009"/>
                <a:gd name="T20" fmla="*/ 0 w 10000"/>
                <a:gd name="T21" fmla="*/ 640125827 h 10009"/>
                <a:gd name="T22" fmla="*/ 905847371 w 10000"/>
                <a:gd name="T23" fmla="*/ 1697671768 h 10009"/>
                <a:gd name="T24" fmla="*/ 1811693590 w 10000"/>
                <a:gd name="T25" fmla="*/ 1274536579 h 10009"/>
                <a:gd name="T26" fmla="*/ 2147483647 w 10000"/>
                <a:gd name="T27" fmla="*/ 1485789329 h 10009"/>
                <a:gd name="T28" fmla="*/ 2147483647 w 10000"/>
                <a:gd name="T29" fmla="*/ 1697671768 h 10009"/>
                <a:gd name="T30" fmla="*/ 2147483647 w 10000"/>
                <a:gd name="T31" fmla="*/ 1697671768 h 10009"/>
                <a:gd name="T32" fmla="*/ 2147483647 w 10000"/>
                <a:gd name="T33" fmla="*/ 1908946652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1806156133 h 10009"/>
                <a:gd name="T74" fmla="*/ 2147483647 w 10000"/>
                <a:gd name="T75" fmla="*/ 1111484346 h 10009"/>
                <a:gd name="T76" fmla="*/ 2147483647 w 10000"/>
                <a:gd name="T77" fmla="*/ 1013777859 h 10009"/>
                <a:gd name="T78" fmla="*/ 2147483647 w 10000"/>
                <a:gd name="T79" fmla="*/ 1011258203 h 10009"/>
                <a:gd name="T80" fmla="*/ 2147483647 w 10000"/>
                <a:gd name="T81" fmla="*/ 938283244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00"/>
                <a:gd name="T124" fmla="*/ 0 h 10009"/>
                <a:gd name="T125" fmla="*/ 10000 w 10000"/>
                <a:gd name="T126" fmla="*/ 10009 h 1000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7" name="Freeform 322"/>
            <p:cNvSpPr>
              <a:spLocks/>
            </p:cNvSpPr>
            <p:nvPr/>
          </p:nvSpPr>
          <p:spPr bwMode="ltGray">
            <a:xfrm rot="926903">
              <a:off x="4580243" y="2884482"/>
              <a:ext cx="92985" cy="203915"/>
            </a:xfrm>
            <a:custGeom>
              <a:avLst/>
              <a:gdLst>
                <a:gd name="T0" fmla="*/ 47081870 w 10000"/>
                <a:gd name="T1" fmla="*/ 1062621086 h 10437"/>
                <a:gd name="T2" fmla="*/ 47081870 w 10000"/>
                <a:gd name="T3" fmla="*/ 1000778581 h 10437"/>
                <a:gd name="T4" fmla="*/ 48750305 w 10000"/>
                <a:gd name="T5" fmla="*/ 881278826 h 10437"/>
                <a:gd name="T6" fmla="*/ 53808454 w 10000"/>
                <a:gd name="T7" fmla="*/ 753133556 h 10437"/>
                <a:gd name="T8" fmla="*/ 53808454 w 10000"/>
                <a:gd name="T9" fmla="*/ 691291051 h 10437"/>
                <a:gd name="T10" fmla="*/ 55852590 w 10000"/>
                <a:gd name="T11" fmla="*/ 543104583 h 10437"/>
                <a:gd name="T12" fmla="*/ 60534350 w 10000"/>
                <a:gd name="T13" fmla="*/ 443653479 h 10437"/>
                <a:gd name="T14" fmla="*/ 61550120 w 10000"/>
                <a:gd name="T15" fmla="*/ 322978579 h 10437"/>
                <a:gd name="T16" fmla="*/ 67260210 w 10000"/>
                <a:gd name="T17" fmla="*/ 196015375 h 10437"/>
                <a:gd name="T18" fmla="*/ 60534350 w 10000"/>
                <a:gd name="T19" fmla="*/ 134173136 h 10437"/>
                <a:gd name="T20" fmla="*/ 53808454 w 10000"/>
                <a:gd name="T21" fmla="*/ 61842639 h 10437"/>
                <a:gd name="T22" fmla="*/ 33630141 w 10000"/>
                <a:gd name="T23" fmla="*/ 0 h 10437"/>
                <a:gd name="T24" fmla="*/ 20178331 w 10000"/>
                <a:gd name="T25" fmla="*/ 61842639 h 10437"/>
                <a:gd name="T26" fmla="*/ 13451733 w 10000"/>
                <a:gd name="T27" fmla="*/ 134173136 h 10437"/>
                <a:gd name="T28" fmla="*/ 8306950 w 10000"/>
                <a:gd name="T29" fmla="*/ 187238748 h 10437"/>
                <a:gd name="T30" fmla="*/ 13451733 w 10000"/>
                <a:gd name="T31" fmla="*/ 381680165 h 10437"/>
                <a:gd name="T32" fmla="*/ 13451733 w 10000"/>
                <a:gd name="T33" fmla="*/ 629318193 h 10437"/>
                <a:gd name="T34" fmla="*/ 1540306 w 10000"/>
                <a:gd name="T35" fmla="*/ 813147788 h 10437"/>
                <a:gd name="T36" fmla="*/ 0 w 10000"/>
                <a:gd name="T37" fmla="*/ 938798574 h 10437"/>
                <a:gd name="T38" fmla="*/ 4372006 w 10000"/>
                <a:gd name="T39" fmla="*/ 1011389870 h 10437"/>
                <a:gd name="T40" fmla="*/ 13451733 w 10000"/>
                <a:gd name="T41" fmla="*/ 1000778581 h 10437"/>
                <a:gd name="T42" fmla="*/ 7620887 w 10000"/>
                <a:gd name="T43" fmla="*/ 1362273355 h 10437"/>
                <a:gd name="T44" fmla="*/ 43604781 w 10000"/>
                <a:gd name="T45" fmla="*/ 1367516637 h 10437"/>
                <a:gd name="T46" fmla="*/ 48279085 w 10000"/>
                <a:gd name="T47" fmla="*/ 1235570931 h 10437"/>
                <a:gd name="T48" fmla="*/ 47081870 w 10000"/>
                <a:gd name="T49" fmla="*/ 1186436298 h 10437"/>
                <a:gd name="T50" fmla="*/ 47081870 w 10000"/>
                <a:gd name="T51" fmla="*/ 1062621086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000"/>
                <a:gd name="T79" fmla="*/ 0 h 10437"/>
                <a:gd name="T80" fmla="*/ 10000 w 10000"/>
                <a:gd name="T81" fmla="*/ 10437 h 104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8" name="Freeform 341"/>
            <p:cNvSpPr>
              <a:spLocks/>
            </p:cNvSpPr>
            <p:nvPr/>
          </p:nvSpPr>
          <p:spPr bwMode="ltGray">
            <a:xfrm>
              <a:off x="5125105" y="2755607"/>
              <a:ext cx="195759" cy="86461"/>
            </a:xfrm>
            <a:custGeom>
              <a:avLst/>
              <a:gdLst>
                <a:gd name="T0" fmla="*/ 1265222172 w 10000"/>
                <a:gd name="T1" fmla="*/ 27378099 h 10000"/>
                <a:gd name="T2" fmla="*/ 1320279089 w 10000"/>
                <a:gd name="T3" fmla="*/ 18248911 h 10000"/>
                <a:gd name="T4" fmla="*/ 1320279089 w 10000"/>
                <a:gd name="T5" fmla="*/ 18248911 h 10000"/>
                <a:gd name="T6" fmla="*/ 1265222172 w 10000"/>
                <a:gd name="T7" fmla="*/ 9124455 h 10000"/>
                <a:gd name="T8" fmla="*/ 1265222172 w 10000"/>
                <a:gd name="T9" fmla="*/ 4561912 h 10000"/>
                <a:gd name="T10" fmla="*/ 1210302720 w 10000"/>
                <a:gd name="T11" fmla="*/ 4561912 h 10000"/>
                <a:gd name="T12" fmla="*/ 990211603 w 10000"/>
                <a:gd name="T13" fmla="*/ 0 h 10000"/>
                <a:gd name="T14" fmla="*/ 935153772 w 10000"/>
                <a:gd name="T15" fmla="*/ 4561912 h 10000"/>
                <a:gd name="T16" fmla="*/ 770119876 w 10000"/>
                <a:gd name="T17" fmla="*/ 4561912 h 10000"/>
                <a:gd name="T18" fmla="*/ 715193718 w 10000"/>
                <a:gd name="T19" fmla="*/ 9124455 h 10000"/>
                <a:gd name="T20" fmla="*/ 605085523 w 10000"/>
                <a:gd name="T21" fmla="*/ 13686366 h 10000"/>
                <a:gd name="T22" fmla="*/ 660143202 w 10000"/>
                <a:gd name="T23" fmla="*/ 22810821 h 10000"/>
                <a:gd name="T24" fmla="*/ 605085523 w 10000"/>
                <a:gd name="T25" fmla="*/ 27378099 h 10000"/>
                <a:gd name="T26" fmla="*/ 550159670 w 10000"/>
                <a:gd name="T27" fmla="*/ 27378099 h 10000"/>
                <a:gd name="T28" fmla="*/ 330067943 w 10000"/>
                <a:gd name="T29" fmla="*/ 31940076 h 10000"/>
                <a:gd name="T30" fmla="*/ 220091651 w 10000"/>
                <a:gd name="T31" fmla="*/ 31940076 h 10000"/>
                <a:gd name="T32" fmla="*/ 55057393 w 10000"/>
                <a:gd name="T33" fmla="*/ 31940076 h 10000"/>
                <a:gd name="T34" fmla="*/ 0 w 10000"/>
                <a:gd name="T35" fmla="*/ 31940076 h 10000"/>
                <a:gd name="T36" fmla="*/ 55057393 w 10000"/>
                <a:gd name="T37" fmla="*/ 36502567 h 10000"/>
                <a:gd name="T38" fmla="*/ 165034277 w 10000"/>
                <a:gd name="T39" fmla="*/ 45626993 h 10000"/>
                <a:gd name="T40" fmla="*/ 220091651 w 10000"/>
                <a:gd name="T41" fmla="*/ 50188987 h 10000"/>
                <a:gd name="T42" fmla="*/ 275017504 w 10000"/>
                <a:gd name="T43" fmla="*/ 45626993 h 10000"/>
                <a:gd name="T44" fmla="*/ 495102144 w 10000"/>
                <a:gd name="T45" fmla="*/ 45626993 h 10000"/>
                <a:gd name="T46" fmla="*/ 715193718 w 10000"/>
                <a:gd name="T47" fmla="*/ 50188987 h 10000"/>
                <a:gd name="T48" fmla="*/ 770119876 w 10000"/>
                <a:gd name="T49" fmla="*/ 50188987 h 10000"/>
                <a:gd name="T50" fmla="*/ 990211603 w 10000"/>
                <a:gd name="T51" fmla="*/ 50188987 h 10000"/>
                <a:gd name="T52" fmla="*/ 1155245498 w 10000"/>
                <a:gd name="T53" fmla="*/ 41064528 h 10000"/>
                <a:gd name="T54" fmla="*/ 1210302720 w 10000"/>
                <a:gd name="T55" fmla="*/ 41064528 h 10000"/>
                <a:gd name="T56" fmla="*/ 1265222172 w 10000"/>
                <a:gd name="T57" fmla="*/ 27378099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000"/>
                <a:gd name="T88" fmla="*/ 0 h 10000"/>
                <a:gd name="T89" fmla="*/ 10000 w 10000"/>
                <a:gd name="T90" fmla="*/ 10000 h 1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9" name="Freeform 342"/>
            <p:cNvSpPr>
              <a:spLocks/>
            </p:cNvSpPr>
            <p:nvPr/>
          </p:nvSpPr>
          <p:spPr bwMode="ltGray">
            <a:xfrm rot="471028">
              <a:off x="4789052" y="2647939"/>
              <a:ext cx="313214" cy="301795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1990462359 h 10000"/>
                <a:gd name="T24" fmla="*/ 2147483647 w 10043"/>
                <a:gd name="T25" fmla="*/ 1809443954 h 10000"/>
                <a:gd name="T26" fmla="*/ 2147483647 w 10043"/>
                <a:gd name="T27" fmla="*/ 1628426019 h 10000"/>
                <a:gd name="T28" fmla="*/ 2147483647 w 10043"/>
                <a:gd name="T29" fmla="*/ 1447408085 h 10000"/>
                <a:gd name="T30" fmla="*/ 2147483647 w 10043"/>
                <a:gd name="T31" fmla="*/ 1266390150 h 10000"/>
                <a:gd name="T32" fmla="*/ 2147483647 w 10043"/>
                <a:gd name="T33" fmla="*/ 1085372215 h 10000"/>
                <a:gd name="T34" fmla="*/ 2147483647 w 10043"/>
                <a:gd name="T35" fmla="*/ 905088970 h 10000"/>
                <a:gd name="T36" fmla="*/ 2147483647 w 10043"/>
                <a:gd name="T37" fmla="*/ 543053100 h 10000"/>
                <a:gd name="T38" fmla="*/ 2147483647 w 10043"/>
                <a:gd name="T39" fmla="*/ 362035752 h 10000"/>
                <a:gd name="T40" fmla="*/ 2147483647 w 10043"/>
                <a:gd name="T41" fmla="*/ 0 h 10000"/>
                <a:gd name="T42" fmla="*/ 2147483647 w 10043"/>
                <a:gd name="T43" fmla="*/ 181017524 h 10000"/>
                <a:gd name="T44" fmla="*/ 2147483647 w 10043"/>
                <a:gd name="T45" fmla="*/ 905088970 h 10000"/>
                <a:gd name="T46" fmla="*/ 2147483647 w 10043"/>
                <a:gd name="T47" fmla="*/ 1085372215 h 10000"/>
                <a:gd name="T48" fmla="*/ 2147483647 w 10043"/>
                <a:gd name="T49" fmla="*/ 1558410828 h 10000"/>
                <a:gd name="T50" fmla="*/ 2147483647 w 10043"/>
                <a:gd name="T51" fmla="*/ 1515195008 h 10000"/>
                <a:gd name="T52" fmla="*/ 2147483647 w 10043"/>
                <a:gd name="T53" fmla="*/ 1228393046 h 10000"/>
                <a:gd name="T54" fmla="*/ 1999737302 w 10043"/>
                <a:gd name="T55" fmla="*/ 1207546375 h 10000"/>
                <a:gd name="T56" fmla="*/ 1992916680 w 10043"/>
                <a:gd name="T57" fmla="*/ 1672375824 h 10000"/>
                <a:gd name="T58" fmla="*/ 2016761178 w 10043"/>
                <a:gd name="T59" fmla="*/ 2147483647 h 10000"/>
                <a:gd name="T60" fmla="*/ 1363544106 w 10043"/>
                <a:gd name="T61" fmla="*/ 2147483647 h 10000"/>
                <a:gd name="T62" fmla="*/ 1097807897 w 10043"/>
                <a:gd name="T63" fmla="*/ 1860106759 h 10000"/>
                <a:gd name="T64" fmla="*/ 582547203 w 10043"/>
                <a:gd name="T65" fmla="*/ 1955454293 h 10000"/>
                <a:gd name="T66" fmla="*/ 28094223 w 10043"/>
                <a:gd name="T67" fmla="*/ 2042619448 h 10000"/>
                <a:gd name="T68" fmla="*/ 80062216 w 10043"/>
                <a:gd name="T69" fmla="*/ 2147483647 h 10000"/>
                <a:gd name="T70" fmla="*/ 89426974 w 10043"/>
                <a:gd name="T71" fmla="*/ 2147483647 h 10000"/>
                <a:gd name="T72" fmla="*/ 709433788 w 10043"/>
                <a:gd name="T73" fmla="*/ 2147483647 h 10000"/>
                <a:gd name="T74" fmla="*/ 1363544106 w 10043"/>
                <a:gd name="T75" fmla="*/ 2147483647 h 10000"/>
                <a:gd name="T76" fmla="*/ 1580696859 w 10043"/>
                <a:gd name="T77" fmla="*/ 2147483647 h 10000"/>
                <a:gd name="T78" fmla="*/ 1580696859 w 10043"/>
                <a:gd name="T79" fmla="*/ 2147483647 h 10000"/>
                <a:gd name="T80" fmla="*/ 1798743101 w 10043"/>
                <a:gd name="T81" fmla="*/ 2147483647 h 10000"/>
                <a:gd name="T82" fmla="*/ 2016761178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1863457915 w 10043"/>
                <a:gd name="T89" fmla="*/ 2147483647 h 10000"/>
                <a:gd name="T90" fmla="*/ 1803858324 w 10043"/>
                <a:gd name="T91" fmla="*/ 2147483647 h 10000"/>
                <a:gd name="T92" fmla="*/ 2142808661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43"/>
                <a:gd name="T184" fmla="*/ 0 h 10000"/>
                <a:gd name="T185" fmla="*/ 10043 w 10043"/>
                <a:gd name="T186" fmla="*/ 10000 h 1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0" name="Freeform 343"/>
            <p:cNvSpPr>
              <a:spLocks/>
            </p:cNvSpPr>
            <p:nvPr/>
          </p:nvSpPr>
          <p:spPr bwMode="ltGray">
            <a:xfrm>
              <a:off x="5054957" y="2829017"/>
              <a:ext cx="319739" cy="324633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1" name="Freeform 344"/>
            <p:cNvSpPr>
              <a:spLocks/>
            </p:cNvSpPr>
            <p:nvPr/>
          </p:nvSpPr>
          <p:spPr bwMode="ltGray">
            <a:xfrm>
              <a:off x="5046801" y="2512540"/>
              <a:ext cx="205547" cy="300163"/>
            </a:xfrm>
            <a:custGeom>
              <a:avLst/>
              <a:gdLst>
                <a:gd name="T0" fmla="*/ 271327624 w 10045"/>
                <a:gd name="T1" fmla="*/ 1888843170 h 10019"/>
                <a:gd name="T2" fmla="*/ 217035384 w 10045"/>
                <a:gd name="T3" fmla="*/ 2147483647 h 10019"/>
                <a:gd name="T4" fmla="*/ 217035384 w 10045"/>
                <a:gd name="T5" fmla="*/ 2147483647 h 10019"/>
                <a:gd name="T6" fmla="*/ 108592644 w 10045"/>
                <a:gd name="T7" fmla="*/ 2147483647 h 10019"/>
                <a:gd name="T8" fmla="*/ 108592644 w 10045"/>
                <a:gd name="T9" fmla="*/ 2147483647 h 10019"/>
                <a:gd name="T10" fmla="*/ 54300265 w 10045"/>
                <a:gd name="T11" fmla="*/ 2147483647 h 10019"/>
                <a:gd name="T12" fmla="*/ 54300265 w 10045"/>
                <a:gd name="T13" fmla="*/ 2147483647 h 10019"/>
                <a:gd name="T14" fmla="*/ 108592644 w 10045"/>
                <a:gd name="T15" fmla="*/ 2147483647 h 10019"/>
                <a:gd name="T16" fmla="*/ 54300265 w 10045"/>
                <a:gd name="T17" fmla="*/ 2147483647 h 10019"/>
                <a:gd name="T18" fmla="*/ 0 w 10045"/>
                <a:gd name="T19" fmla="*/ 2147483647 h 10019"/>
                <a:gd name="T20" fmla="*/ 162735060 w 10045"/>
                <a:gd name="T21" fmla="*/ 2147483647 h 10019"/>
                <a:gd name="T22" fmla="*/ 271327624 w 10045"/>
                <a:gd name="T23" fmla="*/ 2147483647 h 10019"/>
                <a:gd name="T24" fmla="*/ 434220513 w 10045"/>
                <a:gd name="T25" fmla="*/ 2147483647 h 10019"/>
                <a:gd name="T26" fmla="*/ 350965859 w 10045"/>
                <a:gd name="T27" fmla="*/ 2147483647 h 10019"/>
                <a:gd name="T28" fmla="*/ 290846074 w 10045"/>
                <a:gd name="T29" fmla="*/ 2147483647 h 10019"/>
                <a:gd name="T30" fmla="*/ 326259625 w 10045"/>
                <a:gd name="T31" fmla="*/ 2147483647 h 10019"/>
                <a:gd name="T32" fmla="*/ 542662895 w 10045"/>
                <a:gd name="T33" fmla="*/ 2147483647 h 10019"/>
                <a:gd name="T34" fmla="*/ 651255658 w 10045"/>
                <a:gd name="T35" fmla="*/ 2147483647 h 10019"/>
                <a:gd name="T36" fmla="*/ 702405167 w 10045"/>
                <a:gd name="T37" fmla="*/ 2147483647 h 10019"/>
                <a:gd name="T38" fmla="*/ 740961609 w 10045"/>
                <a:gd name="T39" fmla="*/ 2147483647 h 10019"/>
                <a:gd name="T40" fmla="*/ 868290644 w 10045"/>
                <a:gd name="T41" fmla="*/ 2147483647 h 10019"/>
                <a:gd name="T42" fmla="*/ 976883726 w 10045"/>
                <a:gd name="T43" fmla="*/ 2147483647 h 10019"/>
                <a:gd name="T44" fmla="*/ 1193910588 w 10045"/>
                <a:gd name="T45" fmla="*/ 2147483647 h 10019"/>
                <a:gd name="T46" fmla="*/ 1314631732 w 10045"/>
                <a:gd name="T47" fmla="*/ 2147483647 h 10019"/>
                <a:gd name="T48" fmla="*/ 1353029189 w 10045"/>
                <a:gd name="T49" fmla="*/ 2147483647 h 10019"/>
                <a:gd name="T50" fmla="*/ 1308172311 w 10045"/>
                <a:gd name="T51" fmla="*/ 2147483647 h 10019"/>
                <a:gd name="T52" fmla="*/ 1385292522 w 10045"/>
                <a:gd name="T53" fmla="*/ 2147483647 h 10019"/>
                <a:gd name="T54" fmla="*/ 1449035416 w 10045"/>
                <a:gd name="T55" fmla="*/ 2147483647 h 10019"/>
                <a:gd name="T56" fmla="*/ 1480666635 w 10045"/>
                <a:gd name="T57" fmla="*/ 2147483647 h 10019"/>
                <a:gd name="T58" fmla="*/ 1397886385 w 10045"/>
                <a:gd name="T59" fmla="*/ 2147483647 h 10019"/>
                <a:gd name="T60" fmla="*/ 1273548743 w 10045"/>
                <a:gd name="T61" fmla="*/ 2147483647 h 10019"/>
                <a:gd name="T62" fmla="*/ 1152204406 w 10045"/>
                <a:gd name="T63" fmla="*/ 2147483647 h 10019"/>
                <a:gd name="T64" fmla="*/ 1117107390 w 10045"/>
                <a:gd name="T65" fmla="*/ 2147483647 h 10019"/>
                <a:gd name="T66" fmla="*/ 1193910588 w 10045"/>
                <a:gd name="T67" fmla="*/ 2147483647 h 10019"/>
                <a:gd name="T68" fmla="*/ 1302511316 w 10045"/>
                <a:gd name="T69" fmla="*/ 2147483647 h 10019"/>
                <a:gd name="T70" fmla="*/ 1429990415 w 10045"/>
                <a:gd name="T71" fmla="*/ 2147483647 h 10019"/>
                <a:gd name="T72" fmla="*/ 1477832315 w 10045"/>
                <a:gd name="T73" fmla="*/ 2147483647 h 10019"/>
                <a:gd name="T74" fmla="*/ 1573838542 w 10045"/>
                <a:gd name="T75" fmla="*/ 2147483647 h 10019"/>
                <a:gd name="T76" fmla="*/ 1573838542 w 10045"/>
                <a:gd name="T77" fmla="*/ 2147483647 h 10019"/>
                <a:gd name="T78" fmla="*/ 1573838542 w 10045"/>
                <a:gd name="T79" fmla="*/ 2147483647 h 10019"/>
                <a:gd name="T80" fmla="*/ 1519537859 w 10045"/>
                <a:gd name="T81" fmla="*/ 2147483647 h 10019"/>
                <a:gd name="T82" fmla="*/ 1519537859 w 10045"/>
                <a:gd name="T83" fmla="*/ 2078519233 h 10019"/>
                <a:gd name="T84" fmla="*/ 1519537859 w 10045"/>
                <a:gd name="T85" fmla="*/ 1888843170 h 10019"/>
                <a:gd name="T86" fmla="*/ 1465246097 w 10045"/>
                <a:gd name="T87" fmla="*/ 1322693591 h 10019"/>
                <a:gd name="T88" fmla="*/ 1465246097 w 10045"/>
                <a:gd name="T89" fmla="*/ 944780770 h 10019"/>
                <a:gd name="T90" fmla="*/ 1248211271 w 10045"/>
                <a:gd name="T91" fmla="*/ 566869115 h 10019"/>
                <a:gd name="T92" fmla="*/ 1031176126 w 10045"/>
                <a:gd name="T93" fmla="*/ 944780770 h 10019"/>
                <a:gd name="T94" fmla="*/ 922583043 w 10045"/>
                <a:gd name="T95" fmla="*/ 755824476 h 10019"/>
                <a:gd name="T96" fmla="*/ 922583043 w 10045"/>
                <a:gd name="T97" fmla="*/ 377912704 h 10019"/>
                <a:gd name="T98" fmla="*/ 759847944 w 10045"/>
                <a:gd name="T99" fmla="*/ 188956352 h 10019"/>
                <a:gd name="T100" fmla="*/ 759847944 w 10045"/>
                <a:gd name="T101" fmla="*/ 188956352 h 10019"/>
                <a:gd name="T102" fmla="*/ 651255658 w 10045"/>
                <a:gd name="T103" fmla="*/ 0 h 10019"/>
                <a:gd name="T104" fmla="*/ 596955294 w 10045"/>
                <a:gd name="T105" fmla="*/ 188956352 h 10019"/>
                <a:gd name="T106" fmla="*/ 596955294 w 10045"/>
                <a:gd name="T107" fmla="*/ 188956352 h 10019"/>
                <a:gd name="T108" fmla="*/ 542662895 w 10045"/>
                <a:gd name="T109" fmla="*/ 944780770 h 10019"/>
                <a:gd name="T110" fmla="*/ 488362530 w 10045"/>
                <a:gd name="T111" fmla="*/ 1322693591 h 10019"/>
                <a:gd name="T112" fmla="*/ 379928114 w 10045"/>
                <a:gd name="T113" fmla="*/ 1322693591 h 10019"/>
                <a:gd name="T114" fmla="*/ 271327624 w 10045"/>
                <a:gd name="T115" fmla="*/ 1322693591 h 10019"/>
                <a:gd name="T116" fmla="*/ 271327624 w 10045"/>
                <a:gd name="T117" fmla="*/ 1511649884 h 10019"/>
                <a:gd name="T118" fmla="*/ 271327624 w 10045"/>
                <a:gd name="T119" fmla="*/ 1888843170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45"/>
                <a:gd name="T181" fmla="*/ 0 h 10019"/>
                <a:gd name="T182" fmla="*/ 10045 w 10045"/>
                <a:gd name="T183" fmla="*/ 10019 h 10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2" name="Freeform 345"/>
            <p:cNvSpPr>
              <a:spLocks/>
            </p:cNvSpPr>
            <p:nvPr/>
          </p:nvSpPr>
          <p:spPr bwMode="ltGray">
            <a:xfrm>
              <a:off x="5020700" y="2574530"/>
              <a:ext cx="78303" cy="104405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3" name="Freeform 346"/>
            <p:cNvSpPr>
              <a:spLocks/>
            </p:cNvSpPr>
            <p:nvPr/>
          </p:nvSpPr>
          <p:spPr bwMode="ltGray">
            <a:xfrm rot="20966185">
              <a:off x="5412217" y="3019881"/>
              <a:ext cx="163132" cy="168027"/>
            </a:xfrm>
            <a:custGeom>
              <a:avLst/>
              <a:gdLst>
                <a:gd name="T0" fmla="*/ 647276582 w 9874"/>
                <a:gd name="T1" fmla="*/ 52684277 h 10000"/>
                <a:gd name="T2" fmla="*/ 660454531 w 9874"/>
                <a:gd name="T3" fmla="*/ 35052873 h 10000"/>
                <a:gd name="T4" fmla="*/ 616909266 w 9874"/>
                <a:gd name="T5" fmla="*/ 34978573 h 10000"/>
                <a:gd name="T6" fmla="*/ 589484788 w 9874"/>
                <a:gd name="T7" fmla="*/ 0 h 10000"/>
                <a:gd name="T8" fmla="*/ 388087228 w 9874"/>
                <a:gd name="T9" fmla="*/ 21430373 h 10000"/>
                <a:gd name="T10" fmla="*/ 260128219 w 9874"/>
                <a:gd name="T11" fmla="*/ 78416259 h 10000"/>
                <a:gd name="T12" fmla="*/ 111501846 w 9874"/>
                <a:gd name="T13" fmla="*/ 113827666 h 10000"/>
                <a:gd name="T14" fmla="*/ 111501846 w 9874"/>
                <a:gd name="T15" fmla="*/ 149304643 h 10000"/>
                <a:gd name="T16" fmla="*/ 74311016 w 9874"/>
                <a:gd name="T17" fmla="*/ 220267034 h 10000"/>
                <a:gd name="T18" fmla="*/ 0 w 9874"/>
                <a:gd name="T19" fmla="*/ 291159637 h 10000"/>
                <a:gd name="T20" fmla="*/ 74311016 w 9874"/>
                <a:gd name="T21" fmla="*/ 397603157 h 10000"/>
                <a:gd name="T22" fmla="*/ 222937453 w 9874"/>
                <a:gd name="T23" fmla="*/ 433079970 h 10000"/>
                <a:gd name="T24" fmla="*/ 148626148 w 9874"/>
                <a:gd name="T25" fmla="*/ 503972639 h 10000"/>
                <a:gd name="T26" fmla="*/ 148626148 w 9874"/>
                <a:gd name="T27" fmla="*/ 645822989 h 10000"/>
                <a:gd name="T28" fmla="*/ 297318921 w 9874"/>
                <a:gd name="T29" fmla="*/ 716785510 h 10000"/>
                <a:gd name="T30" fmla="*/ 371563601 w 9874"/>
                <a:gd name="T31" fmla="*/ 645822989 h 10000"/>
                <a:gd name="T32" fmla="*/ 371563601 w 9874"/>
                <a:gd name="T33" fmla="*/ 574935291 h 10000"/>
                <a:gd name="T34" fmla="*/ 520189813 w 9874"/>
                <a:gd name="T35" fmla="*/ 503972639 h 10000"/>
                <a:gd name="T36" fmla="*/ 371563601 w 9874"/>
                <a:gd name="T37" fmla="*/ 362121896 h 10000"/>
                <a:gd name="T38" fmla="*/ 371563601 w 9874"/>
                <a:gd name="T39" fmla="*/ 291159637 h 10000"/>
                <a:gd name="T40" fmla="*/ 297318921 w 9874"/>
                <a:gd name="T41" fmla="*/ 184785773 h 10000"/>
                <a:gd name="T42" fmla="*/ 520189813 w 9874"/>
                <a:gd name="T43" fmla="*/ 149304643 h 10000"/>
                <a:gd name="T44" fmla="*/ 612159051 w 9874"/>
                <a:gd name="T45" fmla="*/ 127445612 h 10000"/>
                <a:gd name="T46" fmla="*/ 613966942 w 9874"/>
                <a:gd name="T47" fmla="*/ 81428428 h 10000"/>
                <a:gd name="T48" fmla="*/ 629618007 w 9874"/>
                <a:gd name="T49" fmla="*/ 64584127 h 10000"/>
                <a:gd name="T50" fmla="*/ 647276582 w 9874"/>
                <a:gd name="T51" fmla="*/ 52684277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74"/>
                <a:gd name="T79" fmla="*/ 0 h 10000"/>
                <a:gd name="T80" fmla="*/ 9874 w 9874"/>
                <a:gd name="T81" fmla="*/ 10000 h 100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4" name="Freeform 351"/>
            <p:cNvSpPr>
              <a:spLocks/>
            </p:cNvSpPr>
            <p:nvPr/>
          </p:nvSpPr>
          <p:spPr bwMode="ltGray">
            <a:xfrm>
              <a:off x="5402429" y="2758869"/>
              <a:ext cx="210440" cy="172920"/>
            </a:xfrm>
            <a:custGeom>
              <a:avLst/>
              <a:gdLst>
                <a:gd name="T0" fmla="*/ 1567338167 w 10000"/>
                <a:gd name="T1" fmla="*/ 379876356 h 10000"/>
                <a:gd name="T2" fmla="*/ 1713888274 w 10000"/>
                <a:gd name="T3" fmla="*/ 323044661 h 10000"/>
                <a:gd name="T4" fmla="*/ 1685693866 w 10000"/>
                <a:gd name="T5" fmla="*/ 186338172 h 10000"/>
                <a:gd name="T6" fmla="*/ 1265674583 w 10000"/>
                <a:gd name="T7" fmla="*/ 0 h 10000"/>
                <a:gd name="T8" fmla="*/ 976257256 w 10000"/>
                <a:gd name="T9" fmla="*/ 57227024 h 10000"/>
                <a:gd name="T10" fmla="*/ 444538831 w 10000"/>
                <a:gd name="T11" fmla="*/ 89485682 h 10000"/>
                <a:gd name="T12" fmla="*/ 385356722 w 10000"/>
                <a:gd name="T13" fmla="*/ 57227024 h 10000"/>
                <a:gd name="T14" fmla="*/ 208000027 w 10000"/>
                <a:gd name="T15" fmla="*/ 218511127 h 10000"/>
                <a:gd name="T16" fmla="*/ 89816307 w 10000"/>
                <a:gd name="T17" fmla="*/ 347617648 h 10000"/>
                <a:gd name="T18" fmla="*/ 84388737 w 10000"/>
                <a:gd name="T19" fmla="*/ 368430968 h 10000"/>
                <a:gd name="T20" fmla="*/ 73885011 w 10000"/>
                <a:gd name="T21" fmla="*/ 385556241 h 10000"/>
                <a:gd name="T22" fmla="*/ 352275 w 10000"/>
                <a:gd name="T23" fmla="*/ 413412070 h 10000"/>
                <a:gd name="T24" fmla="*/ 313223806 w 10000"/>
                <a:gd name="T25" fmla="*/ 658740366 h 10000"/>
                <a:gd name="T26" fmla="*/ 503360188 w 10000"/>
                <a:gd name="T27" fmla="*/ 702439616 h 10000"/>
                <a:gd name="T28" fmla="*/ 555714210 w 10000"/>
                <a:gd name="T29" fmla="*/ 763512378 h 10000"/>
                <a:gd name="T30" fmla="*/ 978361483 w 10000"/>
                <a:gd name="T31" fmla="*/ 799850072 h 10000"/>
                <a:gd name="T32" fmla="*/ 1508337253 w 10000"/>
                <a:gd name="T33" fmla="*/ 734698863 h 10000"/>
                <a:gd name="T34" fmla="*/ 1567338167 w 10000"/>
                <a:gd name="T35" fmla="*/ 541160477 h 10000"/>
                <a:gd name="T36" fmla="*/ 1685693866 w 10000"/>
                <a:gd name="T37" fmla="*/ 508901768 h 10000"/>
                <a:gd name="T38" fmla="*/ 1666437998 w 10000"/>
                <a:gd name="T39" fmla="*/ 463196142 h 10000"/>
                <a:gd name="T40" fmla="*/ 1567338167 w 10000"/>
                <a:gd name="T41" fmla="*/ 379876356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000"/>
                <a:gd name="T64" fmla="*/ 0 h 10000"/>
                <a:gd name="T65" fmla="*/ 10000 w 10000"/>
                <a:gd name="T66" fmla="*/ 10000 h 1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5" name="Freeform 353"/>
            <p:cNvSpPr>
              <a:spLocks/>
            </p:cNvSpPr>
            <p:nvPr/>
          </p:nvSpPr>
          <p:spPr bwMode="ltGray">
            <a:xfrm>
              <a:off x="5190358" y="2678935"/>
              <a:ext cx="163132" cy="84829"/>
            </a:xfrm>
            <a:custGeom>
              <a:avLst/>
              <a:gdLst>
                <a:gd name="T0" fmla="*/ 539160162 w 10569"/>
                <a:gd name="T1" fmla="*/ 26667345 h 10092"/>
                <a:gd name="T2" fmla="*/ 394741785 w 10569"/>
                <a:gd name="T3" fmla="*/ 15001293 h 10092"/>
                <a:gd name="T4" fmla="*/ 301998534 w 10569"/>
                <a:gd name="T5" fmla="*/ 7502822 h 10092"/>
                <a:gd name="T6" fmla="*/ 209255224 w 10569"/>
                <a:gd name="T7" fmla="*/ 0 h 10092"/>
                <a:gd name="T8" fmla="*/ 209255224 w 10569"/>
                <a:gd name="T9" fmla="*/ 3748933 h 10092"/>
                <a:gd name="T10" fmla="*/ 162887083 w 10569"/>
                <a:gd name="T11" fmla="*/ 0 h 10092"/>
                <a:gd name="T12" fmla="*/ 139673933 w 10569"/>
                <a:gd name="T13" fmla="*/ 3748933 h 10092"/>
                <a:gd name="T14" fmla="*/ 93302398 w 10569"/>
                <a:gd name="T15" fmla="*/ 7502822 h 10092"/>
                <a:gd name="T16" fmla="*/ 46930848 w 10569"/>
                <a:gd name="T17" fmla="*/ 11252361 h 10092"/>
                <a:gd name="T18" fmla="*/ 562452 w 10569"/>
                <a:gd name="T19" fmla="*/ 15001293 h 10092"/>
                <a:gd name="T20" fmla="*/ 23772139 w 10569"/>
                <a:gd name="T21" fmla="*/ 20069188 h 10092"/>
                <a:gd name="T22" fmla="*/ 67439541 w 10569"/>
                <a:gd name="T23" fmla="*/ 26910365 h 10092"/>
                <a:gd name="T24" fmla="*/ 116515247 w 10569"/>
                <a:gd name="T25" fmla="*/ 37505415 h 10092"/>
                <a:gd name="T26" fmla="*/ 139673933 w 10569"/>
                <a:gd name="T27" fmla="*/ 41259295 h 10092"/>
                <a:gd name="T28" fmla="*/ 164110339 w 10569"/>
                <a:gd name="T29" fmla="*/ 45422523 h 10092"/>
                <a:gd name="T30" fmla="*/ 249964422 w 10569"/>
                <a:gd name="T31" fmla="*/ 44981406 h 10092"/>
                <a:gd name="T32" fmla="*/ 282563901 w 10569"/>
                <a:gd name="T33" fmla="*/ 41227525 h 10092"/>
                <a:gd name="T34" fmla="*/ 326587187 w 10569"/>
                <a:gd name="T35" fmla="*/ 42352763 h 10092"/>
                <a:gd name="T36" fmla="*/ 329189911 w 10569"/>
                <a:gd name="T37" fmla="*/ 42461096 h 10092"/>
                <a:gd name="T38" fmla="*/ 342961757 w 10569"/>
                <a:gd name="T39" fmla="*/ 43230613 h 10092"/>
                <a:gd name="T40" fmla="*/ 395812675 w 10569"/>
                <a:gd name="T41" fmla="*/ 45201997 h 10092"/>
                <a:gd name="T42" fmla="*/ 446518449 w 10569"/>
                <a:gd name="T43" fmla="*/ 42105408 h 10092"/>
                <a:gd name="T44" fmla="*/ 530078266 w 10569"/>
                <a:gd name="T45" fmla="*/ 43914734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569"/>
                <a:gd name="T70" fmla="*/ 0 h 10092"/>
                <a:gd name="T71" fmla="*/ 10569 w 10569"/>
                <a:gd name="T72" fmla="*/ 10092 h 100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6" name="Freeform 354"/>
            <p:cNvSpPr>
              <a:spLocks/>
            </p:cNvSpPr>
            <p:nvPr/>
          </p:nvSpPr>
          <p:spPr bwMode="ltGray">
            <a:xfrm>
              <a:off x="5306181" y="2767027"/>
              <a:ext cx="141925" cy="97879"/>
            </a:xfrm>
            <a:custGeom>
              <a:avLst/>
              <a:gdLst>
                <a:gd name="T0" fmla="*/ 270508182 w 9980"/>
                <a:gd name="T1" fmla="*/ 0 h 10000"/>
                <a:gd name="T2" fmla="*/ 220447249 w 9980"/>
                <a:gd name="T3" fmla="*/ 12634903 h 10000"/>
                <a:gd name="T4" fmla="*/ 148009084 w 9980"/>
                <a:gd name="T5" fmla="*/ 18357425 h 10000"/>
                <a:gd name="T6" fmla="*/ 93633353 w 9980"/>
                <a:gd name="T7" fmla="*/ 24080762 h 10000"/>
                <a:gd name="T8" fmla="*/ 57397152 w 9980"/>
                <a:gd name="T9" fmla="*/ 22000694 h 10000"/>
                <a:gd name="T10" fmla="*/ 39297631 w 9980"/>
                <a:gd name="T11" fmla="*/ 18357425 h 10000"/>
                <a:gd name="T12" fmla="*/ 21160751 w 9980"/>
                <a:gd name="T13" fmla="*/ 29794560 h 10000"/>
                <a:gd name="T14" fmla="*/ 3024052 w 9980"/>
                <a:gd name="T15" fmla="*/ 46962823 h 10000"/>
                <a:gd name="T16" fmla="*/ 811075 w 9980"/>
                <a:gd name="T17" fmla="*/ 49383391 h 10000"/>
                <a:gd name="T18" fmla="*/ 11502722 w 9980"/>
                <a:gd name="T19" fmla="*/ 56337248 h 10000"/>
                <a:gd name="T20" fmla="*/ 60604099 w 9980"/>
                <a:gd name="T21" fmla="*/ 78154747 h 10000"/>
                <a:gd name="T22" fmla="*/ 133079379 w 9980"/>
                <a:gd name="T23" fmla="*/ 83178935 h 10000"/>
                <a:gd name="T24" fmla="*/ 161796465 w 9980"/>
                <a:gd name="T25" fmla="*/ 78337932 h 10000"/>
                <a:gd name="T26" fmla="*/ 221515396 w 9980"/>
                <a:gd name="T27" fmla="*/ 71234571 h 10000"/>
                <a:gd name="T28" fmla="*/ 225755879 w 9980"/>
                <a:gd name="T29" fmla="*/ 71234571 h 10000"/>
                <a:gd name="T30" fmla="*/ 274820406 w 9980"/>
                <a:gd name="T31" fmla="*/ 64122485 h 10000"/>
                <a:gd name="T32" fmla="*/ 311059250 w 9980"/>
                <a:gd name="T33" fmla="*/ 41240395 h 10000"/>
                <a:gd name="T34" fmla="*/ 365432241 w 9980"/>
                <a:gd name="T35" fmla="*/ 12634903 h 10000"/>
                <a:gd name="T36" fmla="*/ 357950117 w 9980"/>
                <a:gd name="T37" fmla="*/ 1039625 h 10000"/>
                <a:gd name="T38" fmla="*/ 336495282 w 9980"/>
                <a:gd name="T39" fmla="*/ 2761869 h 10000"/>
                <a:gd name="T40" fmla="*/ 270508182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80"/>
                <a:gd name="T64" fmla="*/ 0 h 10000"/>
                <a:gd name="T65" fmla="*/ 9980 w 9980"/>
                <a:gd name="T66" fmla="*/ 10000 h 1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7" name="Freeform 355"/>
            <p:cNvSpPr>
              <a:spLocks/>
            </p:cNvSpPr>
            <p:nvPr/>
          </p:nvSpPr>
          <p:spPr bwMode="ltGray">
            <a:xfrm>
              <a:off x="5311075" y="2726243"/>
              <a:ext cx="137031" cy="71778"/>
            </a:xfrm>
            <a:custGeom>
              <a:avLst/>
              <a:gdLst>
                <a:gd name="T0" fmla="*/ 196738486 w 10000"/>
                <a:gd name="T1" fmla="*/ 1609542 h 9595"/>
                <a:gd name="T2" fmla="*/ 158817388 w 10000"/>
                <a:gd name="T3" fmla="*/ 256185 h 9595"/>
                <a:gd name="T4" fmla="*/ 125235710 w 10000"/>
                <a:gd name="T5" fmla="*/ 272768 h 9595"/>
                <a:gd name="T6" fmla="*/ 89434423 w 10000"/>
                <a:gd name="T7" fmla="*/ 1609542 h 9595"/>
                <a:gd name="T8" fmla="*/ 71567023 w 10000"/>
                <a:gd name="T9" fmla="*/ 7733011 h 9595"/>
                <a:gd name="T10" fmla="*/ 0 w 10000"/>
                <a:gd name="T11" fmla="*/ 13859556 h 9595"/>
                <a:gd name="T12" fmla="*/ 17900650 w 10000"/>
                <a:gd name="T13" fmla="*/ 19982981 h 9595"/>
                <a:gd name="T14" fmla="*/ 31016091 w 10000"/>
                <a:gd name="T15" fmla="*/ 23662004 h 9595"/>
                <a:gd name="T16" fmla="*/ 63931512 w 10000"/>
                <a:gd name="T17" fmla="*/ 26442870 h 9595"/>
                <a:gd name="T18" fmla="*/ 140409227 w 10000"/>
                <a:gd name="T19" fmla="*/ 22766541 h 9595"/>
                <a:gd name="T20" fmla="*/ 197689538 w 10000"/>
                <a:gd name="T21" fmla="*/ 21091015 h 9595"/>
                <a:gd name="T22" fmla="*/ 225886171 w 10000"/>
                <a:gd name="T23" fmla="*/ 15096799 h 9595"/>
                <a:gd name="T24" fmla="*/ 291909117 w 10000"/>
                <a:gd name="T25" fmla="*/ 16334097 h 9595"/>
                <a:gd name="T26" fmla="*/ 310568508 w 10000"/>
                <a:gd name="T27" fmla="*/ 13705231 h 9595"/>
                <a:gd name="T28" fmla="*/ 311645122 w 10000"/>
                <a:gd name="T29" fmla="*/ 10797455 h 9595"/>
                <a:gd name="T30" fmla="*/ 316397074 w 10000"/>
                <a:gd name="T31" fmla="*/ 5936347 h 9595"/>
                <a:gd name="T32" fmla="*/ 271760473 w 10000"/>
                <a:gd name="T33" fmla="*/ 3345687 h 9595"/>
                <a:gd name="T34" fmla="*/ 268305536 w 10000"/>
                <a:gd name="T35" fmla="*/ 1609542 h 9595"/>
                <a:gd name="T36" fmla="*/ 196738486 w 10000"/>
                <a:gd name="T37" fmla="*/ 1609542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00"/>
                <a:gd name="T58" fmla="*/ 0 h 9595"/>
                <a:gd name="T59" fmla="*/ 10000 w 10000"/>
                <a:gd name="T60" fmla="*/ 9595 h 95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8" name="Freeform 356"/>
            <p:cNvSpPr>
              <a:spLocks/>
            </p:cNvSpPr>
            <p:nvPr/>
          </p:nvSpPr>
          <p:spPr bwMode="ltGray">
            <a:xfrm>
              <a:off x="5464420" y="2912214"/>
              <a:ext cx="187601" cy="145188"/>
            </a:xfrm>
            <a:custGeom>
              <a:avLst/>
              <a:gdLst>
                <a:gd name="T0" fmla="*/ 404539854 w 10000"/>
                <a:gd name="T1" fmla="*/ 20795120 h 10000"/>
                <a:gd name="T2" fmla="*/ 101131823 w 10000"/>
                <a:gd name="T3" fmla="*/ 20795120 h 10000"/>
                <a:gd name="T4" fmla="*/ 0 w 10000"/>
                <a:gd name="T5" fmla="*/ 0 h 10000"/>
                <a:gd name="T6" fmla="*/ 0 w 10000"/>
                <a:gd name="T7" fmla="*/ 41547712 h 10000"/>
                <a:gd name="T8" fmla="*/ 50623893 w 10000"/>
                <a:gd name="T9" fmla="*/ 103932853 h 10000"/>
                <a:gd name="T10" fmla="*/ 75546226 w 10000"/>
                <a:gd name="T11" fmla="*/ 171095802 h 10000"/>
                <a:gd name="T12" fmla="*/ 50623893 w 10000"/>
                <a:gd name="T13" fmla="*/ 211289848 h 10000"/>
                <a:gd name="T14" fmla="*/ 101131823 w 10000"/>
                <a:gd name="T15" fmla="*/ 252877051 h 10000"/>
                <a:gd name="T16" fmla="*/ 177791585 w 10000"/>
                <a:gd name="T17" fmla="*/ 306019629 h 10000"/>
                <a:gd name="T18" fmla="*/ 457274839 w 10000"/>
                <a:gd name="T19" fmla="*/ 267377037 h 10000"/>
                <a:gd name="T20" fmla="*/ 494877630 w 10000"/>
                <a:gd name="T21" fmla="*/ 281600551 h 10000"/>
                <a:gd name="T22" fmla="*/ 557408742 w 10000"/>
                <a:gd name="T23" fmla="*/ 281876797 h 10000"/>
                <a:gd name="T24" fmla="*/ 556295553 w 10000"/>
                <a:gd name="T25" fmla="*/ 294424749 h 10000"/>
                <a:gd name="T26" fmla="*/ 505671568 w 10000"/>
                <a:gd name="T27" fmla="*/ 315219848 h 10000"/>
                <a:gd name="T28" fmla="*/ 556295553 w 10000"/>
                <a:gd name="T29" fmla="*/ 398357969 h 10000"/>
                <a:gd name="T30" fmla="*/ 758565261 w 10000"/>
                <a:gd name="T31" fmla="*/ 336015172 h 10000"/>
                <a:gd name="T32" fmla="*/ 960835115 w 10000"/>
                <a:gd name="T33" fmla="*/ 336015172 h 10000"/>
                <a:gd name="T34" fmla="*/ 1061967413 w 10000"/>
                <a:gd name="T35" fmla="*/ 273672149 h 10000"/>
                <a:gd name="T36" fmla="*/ 1112590521 w 10000"/>
                <a:gd name="T37" fmla="*/ 273672149 h 10000"/>
                <a:gd name="T38" fmla="*/ 809188953 w 10000"/>
                <a:gd name="T39" fmla="*/ 232082008 h 10000"/>
                <a:gd name="T40" fmla="*/ 758565261 w 10000"/>
                <a:gd name="T41" fmla="*/ 124685651 h 10000"/>
                <a:gd name="T42" fmla="*/ 960835115 w 10000"/>
                <a:gd name="T43" fmla="*/ 41547712 h 10000"/>
                <a:gd name="T44" fmla="*/ 657427121 w 10000"/>
                <a:gd name="T45" fmla="*/ 0 h 10000"/>
                <a:gd name="T46" fmla="*/ 404539854 w 10000"/>
                <a:gd name="T47" fmla="*/ 20795120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00"/>
                <a:gd name="T73" fmla="*/ 0 h 10000"/>
                <a:gd name="T74" fmla="*/ 10000 w 10000"/>
                <a:gd name="T75" fmla="*/ 10000 h 100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9" name="Freeform 361"/>
            <p:cNvSpPr>
              <a:spLocks/>
            </p:cNvSpPr>
            <p:nvPr/>
          </p:nvSpPr>
          <p:spPr bwMode="ltGray">
            <a:xfrm>
              <a:off x="5046801" y="2794758"/>
              <a:ext cx="117455" cy="66885"/>
            </a:xfrm>
            <a:custGeom>
              <a:avLst/>
              <a:gdLst>
                <a:gd name="T0" fmla="*/ 133281932 w 10000"/>
                <a:gd name="T1" fmla="*/ 3647102 h 11466"/>
                <a:gd name="T2" fmla="*/ 121169977 w 10000"/>
                <a:gd name="T3" fmla="*/ 2335908 h 11466"/>
                <a:gd name="T4" fmla="*/ 96928145 w 10000"/>
                <a:gd name="T5" fmla="*/ 1024719 h 11466"/>
                <a:gd name="T6" fmla="*/ 61763147 w 10000"/>
                <a:gd name="T7" fmla="*/ 2043250 h 11466"/>
                <a:gd name="T8" fmla="*/ 55046424 w 10000"/>
                <a:gd name="T9" fmla="*/ 0 h 11466"/>
                <a:gd name="T10" fmla="*/ 36352198 w 10000"/>
                <a:gd name="T11" fmla="*/ 1969880 h 11466"/>
                <a:gd name="T12" fmla="*/ 0 w 10000"/>
                <a:gd name="T13" fmla="*/ 6269481 h 11466"/>
                <a:gd name="T14" fmla="*/ 0 w 10000"/>
                <a:gd name="T15" fmla="*/ 8891664 h 11466"/>
                <a:gd name="T16" fmla="*/ 24240243 w 10000"/>
                <a:gd name="T17" fmla="*/ 8891664 h 11466"/>
                <a:gd name="T18" fmla="*/ 35759324 w 10000"/>
                <a:gd name="T19" fmla="*/ 12026954 h 11466"/>
                <a:gd name="T20" fmla="*/ 48464164 w 10000"/>
                <a:gd name="T21" fmla="*/ 11514047 h 11466"/>
                <a:gd name="T22" fmla="*/ 75250404 w 10000"/>
                <a:gd name="T23" fmla="*/ 9477013 h 11466"/>
                <a:gd name="T24" fmla="*/ 89160160 w 10000"/>
                <a:gd name="T25" fmla="*/ 10642421 h 11466"/>
                <a:gd name="T26" fmla="*/ 133281932 w 10000"/>
                <a:gd name="T27" fmla="*/ 8891664 h 11466"/>
                <a:gd name="T28" fmla="*/ 157522118 w 10000"/>
                <a:gd name="T29" fmla="*/ 7580476 h 11466"/>
                <a:gd name="T30" fmla="*/ 169634072 w 10000"/>
                <a:gd name="T31" fmla="*/ 7580476 h 11466"/>
                <a:gd name="T32" fmla="*/ 157522118 w 10000"/>
                <a:gd name="T33" fmla="*/ 6269481 h 11466"/>
                <a:gd name="T34" fmla="*/ 133281932 w 10000"/>
                <a:gd name="T35" fmla="*/ 364710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1466"/>
                <a:gd name="T56" fmla="*/ 10000 w 10000"/>
                <a:gd name="T57" fmla="*/ 11466 h 114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0" name="Freeform 363"/>
            <p:cNvSpPr>
              <a:spLocks/>
            </p:cNvSpPr>
            <p:nvPr/>
          </p:nvSpPr>
          <p:spPr bwMode="ltGray">
            <a:xfrm>
              <a:off x="4988074" y="2644677"/>
              <a:ext cx="73409" cy="76673"/>
            </a:xfrm>
            <a:custGeom>
              <a:avLst/>
              <a:gdLst>
                <a:gd name="T0" fmla="*/ 6065872 w 10056"/>
                <a:gd name="T1" fmla="*/ 14184303 h 10000"/>
                <a:gd name="T2" fmla="*/ 8518756 w 10056"/>
                <a:gd name="T3" fmla="*/ 19860070 h 10000"/>
                <a:gd name="T4" fmla="*/ 13426688 w 10056"/>
                <a:gd name="T5" fmla="*/ 22696229 h 10000"/>
                <a:gd name="T6" fmla="*/ 17900822 w 10056"/>
                <a:gd name="T7" fmla="*/ 26364053 h 10000"/>
                <a:gd name="T8" fmla="*/ 22509388 w 10056"/>
                <a:gd name="T9" fmla="*/ 31031229 h 10000"/>
                <a:gd name="T10" fmla="*/ 25391034 w 10056"/>
                <a:gd name="T11" fmla="*/ 23360433 h 10000"/>
                <a:gd name="T12" fmla="*/ 23682415 w 10056"/>
                <a:gd name="T13" fmla="*/ 17684729 h 10000"/>
                <a:gd name="T14" fmla="*/ 25533340 w 10056"/>
                <a:gd name="T15" fmla="*/ 10184674 h 10000"/>
                <a:gd name="T16" fmla="*/ 21935392 w 10056"/>
                <a:gd name="T17" fmla="*/ 7348014 h 10000"/>
                <a:gd name="T18" fmla="*/ 18332456 w 10056"/>
                <a:gd name="T19" fmla="*/ 5672431 h 10000"/>
                <a:gd name="T20" fmla="*/ 13426688 w 10056"/>
                <a:gd name="T21" fmla="*/ 2836212 h 10000"/>
                <a:gd name="T22" fmla="*/ 8518756 w 10056"/>
                <a:gd name="T23" fmla="*/ 2836212 h 10000"/>
                <a:gd name="T24" fmla="*/ 6065872 w 10056"/>
                <a:gd name="T25" fmla="*/ 0 h 10000"/>
                <a:gd name="T26" fmla="*/ 1160461 w 10056"/>
                <a:gd name="T27" fmla="*/ 2836212 h 10000"/>
                <a:gd name="T28" fmla="*/ 0 w 10056"/>
                <a:gd name="T29" fmla="*/ 3013134 h 10000"/>
                <a:gd name="T30" fmla="*/ 2310571 w 10056"/>
                <a:gd name="T31" fmla="*/ 10683932 h 10000"/>
                <a:gd name="T32" fmla="*/ 6065872 w 10056"/>
                <a:gd name="T33" fmla="*/ 14184303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56"/>
                <a:gd name="T52" fmla="*/ 0 h 10000"/>
                <a:gd name="T53" fmla="*/ 10056 w 10056"/>
                <a:gd name="T54" fmla="*/ 10000 h 1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1" name="Freeform 252"/>
            <p:cNvSpPr>
              <a:spLocks/>
            </p:cNvSpPr>
            <p:nvPr/>
          </p:nvSpPr>
          <p:spPr bwMode="ltGray">
            <a:xfrm rot="21133526">
              <a:off x="5226247" y="2825754"/>
              <a:ext cx="91354" cy="48940"/>
            </a:xfrm>
            <a:custGeom>
              <a:avLst/>
              <a:gdLst>
                <a:gd name="T0" fmla="*/ 0 w 1912593"/>
                <a:gd name="T1" fmla="*/ 1 h 1229193"/>
                <a:gd name="T2" fmla="*/ 0 w 1912593"/>
                <a:gd name="T3" fmla="*/ 3 h 1229193"/>
                <a:gd name="T4" fmla="*/ 5 w 1912593"/>
                <a:gd name="T5" fmla="*/ 3 h 1229193"/>
                <a:gd name="T6" fmla="*/ 9 w 1912593"/>
                <a:gd name="T7" fmla="*/ 1 h 1229193"/>
                <a:gd name="T8" fmla="*/ 8 w 1912593"/>
                <a:gd name="T9" fmla="*/ 0 h 1229193"/>
                <a:gd name="T10" fmla="*/ 5 w 1912593"/>
                <a:gd name="T11" fmla="*/ 1 h 1229193"/>
                <a:gd name="T12" fmla="*/ 1 w 1912593"/>
                <a:gd name="T13" fmla="*/ 1 h 1229193"/>
                <a:gd name="T14" fmla="*/ 1 w 1912593"/>
                <a:gd name="T15" fmla="*/ 1 h 1229193"/>
                <a:gd name="T16" fmla="*/ 0 w 1912593"/>
                <a:gd name="T17" fmla="*/ 1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2593"/>
                <a:gd name="T28" fmla="*/ 0 h 1229193"/>
                <a:gd name="T29" fmla="*/ 1912593 w 1912593"/>
                <a:gd name="T30" fmla="*/ 1229193 h 1229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2" name="Freeform 253"/>
            <p:cNvSpPr>
              <a:spLocks/>
            </p:cNvSpPr>
            <p:nvPr/>
          </p:nvSpPr>
          <p:spPr bwMode="ltGray">
            <a:xfrm>
              <a:off x="5231140" y="2835542"/>
              <a:ext cx="146819" cy="153344"/>
            </a:xfrm>
            <a:custGeom>
              <a:avLst/>
              <a:gdLst>
                <a:gd name="T0" fmla="*/ 5 w 3644175"/>
                <a:gd name="T1" fmla="*/ 0 h 3780713"/>
                <a:gd name="T2" fmla="*/ 3 w 3644175"/>
                <a:gd name="T3" fmla="*/ 2 h 3780713"/>
                <a:gd name="T4" fmla="*/ 0 w 3644175"/>
                <a:gd name="T5" fmla="*/ 2 h 3780713"/>
                <a:gd name="T6" fmla="*/ 0 w 3644175"/>
                <a:gd name="T7" fmla="*/ 3 h 3780713"/>
                <a:gd name="T8" fmla="*/ 1 w 3644175"/>
                <a:gd name="T9" fmla="*/ 4 h 3780713"/>
                <a:gd name="T10" fmla="*/ 1 w 3644175"/>
                <a:gd name="T11" fmla="*/ 4 h 3780713"/>
                <a:gd name="T12" fmla="*/ 1 w 3644175"/>
                <a:gd name="T13" fmla="*/ 3 h 3780713"/>
                <a:gd name="T14" fmla="*/ 2 w 3644175"/>
                <a:gd name="T15" fmla="*/ 4 h 3780713"/>
                <a:gd name="T16" fmla="*/ 3 w 3644175"/>
                <a:gd name="T17" fmla="*/ 6 h 3780713"/>
                <a:gd name="T18" fmla="*/ 4 w 3644175"/>
                <a:gd name="T19" fmla="*/ 7 h 3780713"/>
                <a:gd name="T20" fmla="*/ 8 w 3644175"/>
                <a:gd name="T21" fmla="*/ 9 h 3780713"/>
                <a:gd name="T22" fmla="*/ 3 w 3644175"/>
                <a:gd name="T23" fmla="*/ 4 h 3780713"/>
                <a:gd name="T24" fmla="*/ 4 w 3644175"/>
                <a:gd name="T25" fmla="*/ 3 h 3780713"/>
                <a:gd name="T26" fmla="*/ 4 w 3644175"/>
                <a:gd name="T27" fmla="*/ 4 h 3780713"/>
                <a:gd name="T28" fmla="*/ 9 w 3644175"/>
                <a:gd name="T29" fmla="*/ 4 h 3780713"/>
                <a:gd name="T30" fmla="*/ 8 w 3644175"/>
                <a:gd name="T31" fmla="*/ 1 h 3780713"/>
                <a:gd name="T32" fmla="*/ 7 w 3644175"/>
                <a:gd name="T33" fmla="*/ 2 h 3780713"/>
                <a:gd name="T34" fmla="*/ 6 w 3644175"/>
                <a:gd name="T35" fmla="*/ 2 h 3780713"/>
                <a:gd name="T36" fmla="*/ 5 w 3644175"/>
                <a:gd name="T37" fmla="*/ 0 h 3780713"/>
                <a:gd name="T38" fmla="*/ 5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44175"/>
                <a:gd name="T61" fmla="*/ 0 h 3780713"/>
                <a:gd name="T62" fmla="*/ 3644175 w 3644175"/>
                <a:gd name="T63" fmla="*/ 3780713 h 37807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3" name="Freeform 254"/>
            <p:cNvSpPr>
              <a:spLocks/>
            </p:cNvSpPr>
            <p:nvPr/>
          </p:nvSpPr>
          <p:spPr bwMode="ltGray">
            <a:xfrm>
              <a:off x="5291499" y="2889375"/>
              <a:ext cx="101142" cy="101142"/>
            </a:xfrm>
            <a:custGeom>
              <a:avLst/>
              <a:gdLst>
                <a:gd name="T0" fmla="*/ 6 w 2398426"/>
                <a:gd name="T1" fmla="*/ 1 h 2488994"/>
                <a:gd name="T2" fmla="*/ 1 w 2398426"/>
                <a:gd name="T3" fmla="*/ 0 h 2488994"/>
                <a:gd name="T4" fmla="*/ 0 w 2398426"/>
                <a:gd name="T5" fmla="*/ 0 h 2488994"/>
                <a:gd name="T6" fmla="*/ 0 w 2398426"/>
                <a:gd name="T7" fmla="*/ 1 h 2488994"/>
                <a:gd name="T8" fmla="*/ 5 w 2398426"/>
                <a:gd name="T9" fmla="*/ 6 h 2488994"/>
                <a:gd name="T10" fmla="*/ 6 w 2398426"/>
                <a:gd name="T11" fmla="*/ 4 h 2488994"/>
                <a:gd name="T12" fmla="*/ 7 w 2398426"/>
                <a:gd name="T13" fmla="*/ 3 h 2488994"/>
                <a:gd name="T14" fmla="*/ 6 w 2398426"/>
                <a:gd name="T15" fmla="*/ 1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98426"/>
                <a:gd name="T25" fmla="*/ 0 h 2488994"/>
                <a:gd name="T26" fmla="*/ 2398426 w 2398426"/>
                <a:gd name="T27" fmla="*/ 2488994 h 24889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4" name="Freeform 255"/>
            <p:cNvSpPr>
              <a:spLocks/>
            </p:cNvSpPr>
            <p:nvPr/>
          </p:nvSpPr>
          <p:spPr bwMode="ltGray">
            <a:xfrm rot="286500">
              <a:off x="5364908" y="2951365"/>
              <a:ext cx="45677" cy="60359"/>
            </a:xfrm>
            <a:custGeom>
              <a:avLst/>
              <a:gdLst>
                <a:gd name="T0" fmla="*/ 1 w 1259245"/>
                <a:gd name="T1" fmla="*/ 0 h 1506961"/>
                <a:gd name="T2" fmla="*/ 0 w 1259245"/>
                <a:gd name="T3" fmla="*/ 2 h 1506961"/>
                <a:gd name="T4" fmla="*/ 1 w 1259245"/>
                <a:gd name="T5" fmla="*/ 4 h 1506961"/>
                <a:gd name="T6" fmla="*/ 2 w 1259245"/>
                <a:gd name="T7" fmla="*/ 1 h 1506961"/>
                <a:gd name="T8" fmla="*/ 1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9245"/>
                <a:gd name="T16" fmla="*/ 0 h 1506961"/>
                <a:gd name="T17" fmla="*/ 1259245 w 1259245"/>
                <a:gd name="T18" fmla="*/ 1506961 h 1506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5" name="Freeform 256"/>
            <p:cNvSpPr>
              <a:spLocks/>
            </p:cNvSpPr>
            <p:nvPr/>
          </p:nvSpPr>
          <p:spPr bwMode="ltGray">
            <a:xfrm>
              <a:off x="5366540" y="2846961"/>
              <a:ext cx="73409" cy="58728"/>
            </a:xfrm>
            <a:custGeom>
              <a:avLst/>
              <a:gdLst>
                <a:gd name="T0" fmla="*/ 1 w 1678899"/>
                <a:gd name="T1" fmla="*/ 5 h 1259174"/>
                <a:gd name="T2" fmla="*/ 5 w 1678899"/>
                <a:gd name="T3" fmla="*/ 5 h 1259174"/>
                <a:gd name="T4" fmla="*/ 5 w 1678899"/>
                <a:gd name="T5" fmla="*/ 4 h 1259174"/>
                <a:gd name="T6" fmla="*/ 3 w 1678899"/>
                <a:gd name="T7" fmla="*/ 0 h 1259174"/>
                <a:gd name="T8" fmla="*/ 0 w 1678899"/>
                <a:gd name="T9" fmla="*/ 1 h 1259174"/>
                <a:gd name="T10" fmla="*/ 1 w 1678899"/>
                <a:gd name="T11" fmla="*/ 5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8899"/>
                <a:gd name="T19" fmla="*/ 0 h 1259174"/>
                <a:gd name="T20" fmla="*/ 1678899 w 1678899"/>
                <a:gd name="T21" fmla="*/ 1259174 h 1259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6" name="Freeform 257"/>
            <p:cNvSpPr>
              <a:spLocks/>
            </p:cNvSpPr>
            <p:nvPr/>
          </p:nvSpPr>
          <p:spPr bwMode="ltGray">
            <a:xfrm>
              <a:off x="5379591" y="2900795"/>
              <a:ext cx="102773" cy="99510"/>
            </a:xfrm>
            <a:custGeom>
              <a:avLst/>
              <a:gdLst>
                <a:gd name="T0" fmla="*/ 0 w 2578308"/>
                <a:gd name="T1" fmla="*/ 0 h 2368446"/>
                <a:gd name="T2" fmla="*/ 1 w 2578308"/>
                <a:gd name="T3" fmla="*/ 3 h 2368446"/>
                <a:gd name="T4" fmla="*/ 0 w 2578308"/>
                <a:gd name="T5" fmla="*/ 4 h 2368446"/>
                <a:gd name="T6" fmla="*/ 2 w 2578308"/>
                <a:gd name="T7" fmla="*/ 5 h 2368446"/>
                <a:gd name="T8" fmla="*/ 3 w 2578308"/>
                <a:gd name="T9" fmla="*/ 4 h 2368446"/>
                <a:gd name="T10" fmla="*/ 4 w 2578308"/>
                <a:gd name="T11" fmla="*/ 6 h 2368446"/>
                <a:gd name="T12" fmla="*/ 4 w 2578308"/>
                <a:gd name="T13" fmla="*/ 7 h 2368446"/>
                <a:gd name="T14" fmla="*/ 5 w 2578308"/>
                <a:gd name="T15" fmla="*/ 6 h 2368446"/>
                <a:gd name="T16" fmla="*/ 6 w 2578308"/>
                <a:gd name="T17" fmla="*/ 4 h 2368446"/>
                <a:gd name="T18" fmla="*/ 5 w 2578308"/>
                <a:gd name="T19" fmla="*/ 1 h 2368446"/>
                <a:gd name="T20" fmla="*/ 3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78308"/>
                <a:gd name="T37" fmla="*/ 0 h 2368446"/>
                <a:gd name="T38" fmla="*/ 2578308 w 2578308"/>
                <a:gd name="T39" fmla="*/ 2368446 h 23684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7" name="Freeform 258"/>
            <p:cNvSpPr>
              <a:spLocks/>
            </p:cNvSpPr>
            <p:nvPr/>
          </p:nvSpPr>
          <p:spPr bwMode="ltGray">
            <a:xfrm>
              <a:off x="5407323" y="2962785"/>
              <a:ext cx="40784" cy="50570"/>
            </a:xfrm>
            <a:custGeom>
              <a:avLst/>
              <a:gdLst>
                <a:gd name="T0" fmla="*/ 1 w 1097536"/>
                <a:gd name="T1" fmla="*/ 0 h 1184223"/>
                <a:gd name="T2" fmla="*/ 0 w 1097536"/>
                <a:gd name="T3" fmla="*/ 1 h 1184223"/>
                <a:gd name="T4" fmla="*/ 1 w 1097536"/>
                <a:gd name="T5" fmla="*/ 4 h 1184223"/>
                <a:gd name="T6" fmla="*/ 2 w 1097536"/>
                <a:gd name="T7" fmla="*/ 2 h 1184223"/>
                <a:gd name="T8" fmla="*/ 2 w 1097536"/>
                <a:gd name="T9" fmla="*/ 2 h 1184223"/>
                <a:gd name="T10" fmla="*/ 1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7536"/>
                <a:gd name="T19" fmla="*/ 0 h 1184223"/>
                <a:gd name="T20" fmla="*/ 1097536 w 1097536"/>
                <a:gd name="T21" fmla="*/ 1184223 h 1184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8" name="Freeform 259"/>
            <p:cNvSpPr>
              <a:spLocks/>
            </p:cNvSpPr>
            <p:nvPr/>
          </p:nvSpPr>
          <p:spPr bwMode="ltGray">
            <a:xfrm>
              <a:off x="5425268" y="2990517"/>
              <a:ext cx="66884" cy="61990"/>
            </a:xfrm>
            <a:custGeom>
              <a:avLst/>
              <a:gdLst>
                <a:gd name="T0" fmla="*/ 0 w 1852882"/>
                <a:gd name="T1" fmla="*/ 1 h 1521018"/>
                <a:gd name="T2" fmla="*/ 0 w 1852882"/>
                <a:gd name="T3" fmla="*/ 3 h 1521018"/>
                <a:gd name="T4" fmla="*/ 1 w 1852882"/>
                <a:gd name="T5" fmla="*/ 4 h 1521018"/>
                <a:gd name="T6" fmla="*/ 1 w 1852882"/>
                <a:gd name="T7" fmla="*/ 3 h 1521018"/>
                <a:gd name="T8" fmla="*/ 3 w 1852882"/>
                <a:gd name="T9" fmla="*/ 2 h 1521018"/>
                <a:gd name="T10" fmla="*/ 3 w 1852882"/>
                <a:gd name="T11" fmla="*/ 2 h 1521018"/>
                <a:gd name="T12" fmla="*/ 3 w 1852882"/>
                <a:gd name="T13" fmla="*/ 1 h 1521018"/>
                <a:gd name="T14" fmla="*/ 2 w 1852882"/>
                <a:gd name="T15" fmla="*/ 1 h 1521018"/>
                <a:gd name="T16" fmla="*/ 2 w 1852882"/>
                <a:gd name="T17" fmla="*/ 0 h 1521018"/>
                <a:gd name="T18" fmla="*/ 1 w 1852882"/>
                <a:gd name="T19" fmla="*/ 0 h 1521018"/>
                <a:gd name="T20" fmla="*/ 0 w 1852882"/>
                <a:gd name="T21" fmla="*/ 1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2882"/>
                <a:gd name="T34" fmla="*/ 0 h 1521018"/>
                <a:gd name="T35" fmla="*/ 1852882 w 1852882"/>
                <a:gd name="T36" fmla="*/ 1521018 h 15210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9" name="Freeform 260"/>
            <p:cNvSpPr>
              <a:spLocks/>
            </p:cNvSpPr>
            <p:nvPr/>
          </p:nvSpPr>
          <p:spPr bwMode="ltGray">
            <a:xfrm>
              <a:off x="5384484" y="2980729"/>
              <a:ext cx="55465" cy="112562"/>
            </a:xfrm>
            <a:custGeom>
              <a:avLst/>
              <a:gdLst>
                <a:gd name="T0" fmla="*/ 0 w 444747"/>
                <a:gd name="T1" fmla="*/ 52 h 900169"/>
                <a:gd name="T2" fmla="*/ 21 w 444747"/>
                <a:gd name="T3" fmla="*/ 65 h 900169"/>
                <a:gd name="T4" fmla="*/ 21 w 444747"/>
                <a:gd name="T5" fmla="*/ 155 h 900169"/>
                <a:gd name="T6" fmla="*/ 57 w 444747"/>
                <a:gd name="T7" fmla="*/ 195 h 900169"/>
                <a:gd name="T8" fmla="*/ 70 w 444747"/>
                <a:gd name="T9" fmla="*/ 181 h 900169"/>
                <a:gd name="T10" fmla="*/ 83 w 444747"/>
                <a:gd name="T11" fmla="*/ 148 h 900169"/>
                <a:gd name="T12" fmla="*/ 78 w 444747"/>
                <a:gd name="T13" fmla="*/ 132 h 900169"/>
                <a:gd name="T14" fmla="*/ 96 w 444747"/>
                <a:gd name="T15" fmla="*/ 125 h 900169"/>
                <a:gd name="T16" fmla="*/ 70 w 444747"/>
                <a:gd name="T17" fmla="*/ 103 h 900169"/>
                <a:gd name="T18" fmla="*/ 70 w 444747"/>
                <a:gd name="T19" fmla="*/ 58 h 900169"/>
                <a:gd name="T20" fmla="*/ 40 w 444747"/>
                <a:gd name="T21" fmla="*/ 0 h 900169"/>
                <a:gd name="T22" fmla="*/ 0 w 444747"/>
                <a:gd name="T23" fmla="*/ 52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4747"/>
                <a:gd name="T37" fmla="*/ 0 h 900169"/>
                <a:gd name="T38" fmla="*/ 444747 w 444747"/>
                <a:gd name="T39" fmla="*/ 900169 h 9001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0" name="Freeform 257"/>
            <p:cNvSpPr>
              <a:spLocks/>
            </p:cNvSpPr>
            <p:nvPr/>
          </p:nvSpPr>
          <p:spPr bwMode="ltGray">
            <a:xfrm>
              <a:off x="4596557" y="2481545"/>
              <a:ext cx="112561" cy="168027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1" name="Freeform 258"/>
            <p:cNvSpPr>
              <a:spLocks/>
            </p:cNvSpPr>
            <p:nvPr/>
          </p:nvSpPr>
          <p:spPr bwMode="ltGray">
            <a:xfrm>
              <a:off x="6218090" y="1109603"/>
              <a:ext cx="448613" cy="572594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2" name="Freeform 259"/>
            <p:cNvSpPr>
              <a:spLocks/>
            </p:cNvSpPr>
            <p:nvPr/>
          </p:nvSpPr>
          <p:spPr bwMode="ltGray">
            <a:xfrm>
              <a:off x="5952184" y="4478283"/>
              <a:ext cx="171289" cy="355628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265"/>
                <a:gd name="T53" fmla="*/ 126 w 126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3" name="Freeform 266"/>
            <p:cNvSpPr>
              <a:spLocks/>
            </p:cNvSpPr>
            <p:nvPr/>
          </p:nvSpPr>
          <p:spPr bwMode="ltGray">
            <a:xfrm>
              <a:off x="9115317" y="5297207"/>
              <a:ext cx="184339" cy="210441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57"/>
                <a:gd name="T56" fmla="*/ 138 w 138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4" name="Freeform 267"/>
            <p:cNvSpPr>
              <a:spLocks/>
            </p:cNvSpPr>
            <p:nvPr/>
          </p:nvSpPr>
          <p:spPr bwMode="ltGray">
            <a:xfrm>
              <a:off x="9275186" y="5107974"/>
              <a:ext cx="128874" cy="207178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156"/>
                <a:gd name="T56" fmla="*/ 96 w 9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5" name="Freeform 268"/>
            <p:cNvSpPr>
              <a:spLocks/>
            </p:cNvSpPr>
            <p:nvPr/>
          </p:nvSpPr>
          <p:spPr bwMode="ltGray">
            <a:xfrm>
              <a:off x="7751532" y="4463602"/>
              <a:ext cx="1016313" cy="771615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6" name="Freeform 269"/>
            <p:cNvSpPr>
              <a:spLocks/>
            </p:cNvSpPr>
            <p:nvPr/>
          </p:nvSpPr>
          <p:spPr bwMode="ltGray">
            <a:xfrm>
              <a:off x="8549248" y="5280894"/>
              <a:ext cx="89723" cy="122350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7" name="Freeform 271"/>
            <p:cNvSpPr>
              <a:spLocks/>
            </p:cNvSpPr>
            <p:nvPr/>
          </p:nvSpPr>
          <p:spPr bwMode="ltGray">
            <a:xfrm>
              <a:off x="7686279" y="3998674"/>
              <a:ext cx="233278" cy="272431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8" name="Freeform 274"/>
            <p:cNvSpPr>
              <a:spLocks/>
            </p:cNvSpPr>
            <p:nvPr/>
          </p:nvSpPr>
          <p:spPr bwMode="ltGray">
            <a:xfrm>
              <a:off x="7888563" y="4134075"/>
              <a:ext cx="145187" cy="177814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39" name="Freeform 275"/>
            <p:cNvSpPr>
              <a:spLocks/>
            </p:cNvSpPr>
            <p:nvPr/>
          </p:nvSpPr>
          <p:spPr bwMode="ltGray">
            <a:xfrm>
              <a:off x="7559036" y="4336359"/>
              <a:ext cx="272430" cy="61990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0" name="Freeform 276"/>
            <p:cNvSpPr>
              <a:spLocks/>
            </p:cNvSpPr>
            <p:nvPr/>
          </p:nvSpPr>
          <p:spPr bwMode="ltGray">
            <a:xfrm>
              <a:off x="3236034" y="2654465"/>
              <a:ext cx="163132" cy="184340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1" name="Freeform 277"/>
            <p:cNvSpPr>
              <a:spLocks/>
            </p:cNvSpPr>
            <p:nvPr/>
          </p:nvSpPr>
          <p:spPr bwMode="ltGray">
            <a:xfrm>
              <a:off x="2565561" y="3585950"/>
              <a:ext cx="283850" cy="79934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2" name="Freeform 278"/>
            <p:cNvSpPr>
              <a:spLocks/>
            </p:cNvSpPr>
            <p:nvPr/>
          </p:nvSpPr>
          <p:spPr bwMode="ltGray">
            <a:xfrm>
              <a:off x="2849411" y="3674042"/>
              <a:ext cx="176183" cy="48940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3" name="Freeform 279"/>
            <p:cNvSpPr>
              <a:spLocks/>
            </p:cNvSpPr>
            <p:nvPr/>
          </p:nvSpPr>
          <p:spPr bwMode="ltGray">
            <a:xfrm>
              <a:off x="5174044" y="3132443"/>
              <a:ext cx="79934" cy="47308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4" name="Freeform 280"/>
            <p:cNvSpPr>
              <a:spLocks/>
            </p:cNvSpPr>
            <p:nvPr/>
          </p:nvSpPr>
          <p:spPr bwMode="ltGray">
            <a:xfrm>
              <a:off x="5084321" y="3041089"/>
              <a:ext cx="32626" cy="63621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5" name="Freeform 281"/>
            <p:cNvSpPr>
              <a:spLocks/>
            </p:cNvSpPr>
            <p:nvPr/>
          </p:nvSpPr>
          <p:spPr bwMode="ltGray">
            <a:xfrm>
              <a:off x="5076165" y="2975836"/>
              <a:ext cx="40783" cy="48940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6" name="Freeform 282"/>
            <p:cNvSpPr>
              <a:spLocks/>
            </p:cNvSpPr>
            <p:nvPr/>
          </p:nvSpPr>
          <p:spPr bwMode="ltGray">
            <a:xfrm>
              <a:off x="5896719" y="3156912"/>
              <a:ext cx="40784" cy="8157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7" name="Rectangle 283"/>
            <p:cNvSpPr>
              <a:spLocks noChangeArrowheads="1"/>
            </p:cNvSpPr>
            <p:nvPr/>
          </p:nvSpPr>
          <p:spPr bwMode="ltGray">
            <a:xfrm>
              <a:off x="5753163" y="3395085"/>
              <a:ext cx="0" cy="3263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8" name="Freeform 284"/>
            <p:cNvSpPr>
              <a:spLocks/>
            </p:cNvSpPr>
            <p:nvPr/>
          </p:nvSpPr>
          <p:spPr bwMode="ltGray">
            <a:xfrm>
              <a:off x="5487258" y="3003568"/>
              <a:ext cx="505710" cy="184340"/>
            </a:xfrm>
            <a:custGeom>
              <a:avLst/>
              <a:gdLst>
                <a:gd name="T0" fmla="*/ 2147483647 w 10616"/>
                <a:gd name="T1" fmla="*/ 900520233 h 10000"/>
                <a:gd name="T2" fmla="*/ 2147483647 w 10616"/>
                <a:gd name="T3" fmla="*/ 945460784 h 10000"/>
                <a:gd name="T4" fmla="*/ 2147483647 w 10616"/>
                <a:gd name="T5" fmla="*/ 900520233 h 10000"/>
                <a:gd name="T6" fmla="*/ 2147483647 w 10616"/>
                <a:gd name="T7" fmla="*/ 855470040 h 10000"/>
                <a:gd name="T8" fmla="*/ 2147483647 w 10616"/>
                <a:gd name="T9" fmla="*/ 810425587 h 10000"/>
                <a:gd name="T10" fmla="*/ 2147483647 w 10616"/>
                <a:gd name="T11" fmla="*/ 855470040 h 10000"/>
                <a:gd name="T12" fmla="*/ 2147483647 w 10616"/>
                <a:gd name="T13" fmla="*/ 720434843 h 10000"/>
                <a:gd name="T14" fmla="*/ 2147483647 w 10616"/>
                <a:gd name="T15" fmla="*/ 405215664 h 10000"/>
                <a:gd name="T16" fmla="*/ 2147483647 w 10616"/>
                <a:gd name="T17" fmla="*/ 360165471 h 10000"/>
                <a:gd name="T18" fmla="*/ 2147483647 w 10616"/>
                <a:gd name="T19" fmla="*/ 135035161 h 10000"/>
                <a:gd name="T20" fmla="*/ 2147483647 w 10616"/>
                <a:gd name="T21" fmla="*/ 45044327 h 10000"/>
                <a:gd name="T22" fmla="*/ 2147483647 w 10616"/>
                <a:gd name="T23" fmla="*/ 45044327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135035161 h 10000"/>
                <a:gd name="T30" fmla="*/ 2147483647 w 10616"/>
                <a:gd name="T31" fmla="*/ 135035161 h 10000"/>
                <a:gd name="T32" fmla="*/ 2147483647 w 10616"/>
                <a:gd name="T33" fmla="*/ 135035161 h 10000"/>
                <a:gd name="T34" fmla="*/ 2147483647 w 10616"/>
                <a:gd name="T35" fmla="*/ 135035161 h 10000"/>
                <a:gd name="T36" fmla="*/ 2147483647 w 10616"/>
                <a:gd name="T37" fmla="*/ 45044327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45044327 h 10000"/>
                <a:gd name="T46" fmla="*/ 2147483647 w 10616"/>
                <a:gd name="T47" fmla="*/ 135035161 h 10000"/>
                <a:gd name="T48" fmla="*/ 2147483647 w 10616"/>
                <a:gd name="T49" fmla="*/ 180085605 h 10000"/>
                <a:gd name="T50" fmla="*/ 2147483647 w 10616"/>
                <a:gd name="T51" fmla="*/ 135035161 h 10000"/>
                <a:gd name="T52" fmla="*/ 2147483647 w 10616"/>
                <a:gd name="T53" fmla="*/ 135035161 h 10000"/>
                <a:gd name="T54" fmla="*/ 2147483647 w 10616"/>
                <a:gd name="T55" fmla="*/ 270174654 h 10000"/>
                <a:gd name="T56" fmla="*/ 2147483647 w 10616"/>
                <a:gd name="T57" fmla="*/ 270174654 h 10000"/>
                <a:gd name="T58" fmla="*/ 2147483647 w 10616"/>
                <a:gd name="T59" fmla="*/ 256608765 h 10000"/>
                <a:gd name="T60" fmla="*/ 946682379 w 10616"/>
                <a:gd name="T61" fmla="*/ 322781313 h 10000"/>
                <a:gd name="T62" fmla="*/ 0 w 10616"/>
                <a:gd name="T63" fmla="*/ 352811139 h 10000"/>
                <a:gd name="T64" fmla="*/ 2147483647 w 10616"/>
                <a:gd name="T65" fmla="*/ 595236275 h 10000"/>
                <a:gd name="T66" fmla="*/ 2147483647 w 10616"/>
                <a:gd name="T67" fmla="*/ 765381134 h 10000"/>
                <a:gd name="T68" fmla="*/ 2147483647 w 10616"/>
                <a:gd name="T69" fmla="*/ 900520233 h 10000"/>
                <a:gd name="T70" fmla="*/ 2147483647 w 10616"/>
                <a:gd name="T71" fmla="*/ 945460784 h 10000"/>
                <a:gd name="T72" fmla="*/ 2147483647 w 10616"/>
                <a:gd name="T73" fmla="*/ 945460784 h 10000"/>
                <a:gd name="T74" fmla="*/ 2147483647 w 10616"/>
                <a:gd name="T75" fmla="*/ 1035555430 h 10000"/>
                <a:gd name="T76" fmla="*/ 2147483647 w 10616"/>
                <a:gd name="T77" fmla="*/ 945460784 h 10000"/>
                <a:gd name="T78" fmla="*/ 2147483647 w 10616"/>
                <a:gd name="T79" fmla="*/ 1035555430 h 10000"/>
                <a:gd name="T80" fmla="*/ 2147483647 w 10616"/>
                <a:gd name="T81" fmla="*/ 1035555430 h 10000"/>
                <a:gd name="T82" fmla="*/ 2147483647 w 10616"/>
                <a:gd name="T83" fmla="*/ 1035555430 h 10000"/>
                <a:gd name="T84" fmla="*/ 2147483647 w 10616"/>
                <a:gd name="T85" fmla="*/ 900520233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16"/>
                <a:gd name="T130" fmla="*/ 0 h 10000"/>
                <a:gd name="T131" fmla="*/ 10616 w 10616"/>
                <a:gd name="T132" fmla="*/ 10000 h 1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9" name="Freeform 285"/>
            <p:cNvSpPr>
              <a:spLocks/>
            </p:cNvSpPr>
            <p:nvPr/>
          </p:nvSpPr>
          <p:spPr bwMode="ltGray">
            <a:xfrm>
              <a:off x="5741744" y="3156912"/>
              <a:ext cx="185971" cy="150082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114"/>
                <a:gd name="T50" fmla="*/ 139 w 139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0" name="Freeform 286"/>
            <p:cNvSpPr>
              <a:spLocks/>
            </p:cNvSpPr>
            <p:nvPr/>
          </p:nvSpPr>
          <p:spPr bwMode="ltGray">
            <a:xfrm>
              <a:off x="5717274" y="3275999"/>
              <a:ext cx="130506" cy="119086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1" name="Freeform 287"/>
            <p:cNvSpPr>
              <a:spLocks/>
            </p:cNvSpPr>
            <p:nvPr/>
          </p:nvSpPr>
          <p:spPr bwMode="ltGray">
            <a:xfrm>
              <a:off x="5717274" y="3275999"/>
              <a:ext cx="130506" cy="119086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2" name="Freeform 288"/>
            <p:cNvSpPr>
              <a:spLocks/>
            </p:cNvSpPr>
            <p:nvPr/>
          </p:nvSpPr>
          <p:spPr bwMode="ltGray">
            <a:xfrm>
              <a:off x="6169150" y="3501122"/>
              <a:ext cx="122349" cy="79934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3" name="Freeform 289"/>
            <p:cNvSpPr>
              <a:spLocks/>
            </p:cNvSpPr>
            <p:nvPr/>
          </p:nvSpPr>
          <p:spPr bwMode="ltGray">
            <a:xfrm>
              <a:off x="6187094" y="3532116"/>
              <a:ext cx="192496" cy="223492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8"/>
                <a:gd name="T50" fmla="*/ 24 w 2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4" name="Freeform 290"/>
            <p:cNvSpPr>
              <a:spLocks/>
            </p:cNvSpPr>
            <p:nvPr/>
          </p:nvSpPr>
          <p:spPr bwMode="ltGray">
            <a:xfrm>
              <a:off x="5945659" y="3675673"/>
              <a:ext cx="272431" cy="169658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1"/>
                <a:gd name="T44" fmla="*/ 34 w 34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5" name="Freeform 291"/>
            <p:cNvSpPr>
              <a:spLocks/>
            </p:cNvSpPr>
            <p:nvPr/>
          </p:nvSpPr>
          <p:spPr bwMode="ltGray">
            <a:xfrm>
              <a:off x="5753163" y="3306994"/>
              <a:ext cx="505710" cy="433932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6" name="Freeform 292"/>
            <p:cNvSpPr>
              <a:spLocks/>
            </p:cNvSpPr>
            <p:nvPr/>
          </p:nvSpPr>
          <p:spPr bwMode="ltGray">
            <a:xfrm>
              <a:off x="6187094" y="3581056"/>
              <a:ext cx="79935" cy="94617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7" name="Freeform 293"/>
            <p:cNvSpPr>
              <a:spLocks/>
            </p:cNvSpPr>
            <p:nvPr/>
          </p:nvSpPr>
          <p:spPr bwMode="ltGray">
            <a:xfrm>
              <a:off x="5839623" y="3147124"/>
              <a:ext cx="256117" cy="257749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92"/>
                <a:gd name="T71" fmla="*/ 192 w 1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8" name="Freeform 294"/>
            <p:cNvSpPr>
              <a:spLocks/>
            </p:cNvSpPr>
            <p:nvPr/>
          </p:nvSpPr>
          <p:spPr bwMode="ltGray">
            <a:xfrm>
              <a:off x="5986442" y="3076978"/>
              <a:ext cx="482871" cy="438825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55"/>
                <a:gd name="T149" fmla="*/ 60 w 60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59" name="Freeform 299"/>
            <p:cNvSpPr>
              <a:spLocks/>
            </p:cNvSpPr>
            <p:nvPr/>
          </p:nvSpPr>
          <p:spPr bwMode="ltGray">
            <a:xfrm>
              <a:off x="5377959" y="2434237"/>
              <a:ext cx="163132" cy="11093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0" name="Freeform 300"/>
            <p:cNvSpPr>
              <a:spLocks/>
            </p:cNvSpPr>
            <p:nvPr/>
          </p:nvSpPr>
          <p:spPr bwMode="ltGray">
            <a:xfrm>
              <a:off x="5449737" y="2280892"/>
              <a:ext cx="122350" cy="10440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1" name="Freeform 301"/>
            <p:cNvSpPr>
              <a:spLocks/>
            </p:cNvSpPr>
            <p:nvPr/>
          </p:nvSpPr>
          <p:spPr bwMode="ltGray">
            <a:xfrm>
              <a:off x="5444844" y="2442393"/>
              <a:ext cx="239804" cy="216966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2" name="Freeform 302"/>
            <p:cNvSpPr>
              <a:spLocks/>
            </p:cNvSpPr>
            <p:nvPr/>
          </p:nvSpPr>
          <p:spPr bwMode="ltGray">
            <a:xfrm>
              <a:off x="5386116" y="2354301"/>
              <a:ext cx="195759" cy="110930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3" name="Freeform 303"/>
            <p:cNvSpPr>
              <a:spLocks/>
            </p:cNvSpPr>
            <p:nvPr/>
          </p:nvSpPr>
          <p:spPr bwMode="ltGray">
            <a:xfrm>
              <a:off x="4459526" y="3845330"/>
              <a:ext cx="194127" cy="14518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18"/>
                <a:gd name="T80" fmla="*/ 24 w 24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4" name="Freeform 304"/>
            <p:cNvSpPr>
              <a:spLocks/>
            </p:cNvSpPr>
            <p:nvPr/>
          </p:nvSpPr>
          <p:spPr bwMode="ltGray">
            <a:xfrm>
              <a:off x="4412217" y="3740925"/>
              <a:ext cx="151713" cy="114193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5"/>
                <a:gd name="T59" fmla="*/ 114 w 114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5" name="Freeform 305"/>
            <p:cNvSpPr>
              <a:spLocks/>
            </p:cNvSpPr>
            <p:nvPr/>
          </p:nvSpPr>
          <p:spPr bwMode="ltGray">
            <a:xfrm>
              <a:off x="4420374" y="3461970"/>
              <a:ext cx="306688" cy="327895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41"/>
                <a:gd name="T80" fmla="*/ 38 w 38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6" name="Freeform 306"/>
            <p:cNvSpPr>
              <a:spLocks/>
            </p:cNvSpPr>
            <p:nvPr/>
          </p:nvSpPr>
          <p:spPr bwMode="ltGray">
            <a:xfrm>
              <a:off x="5475838" y="3324939"/>
              <a:ext cx="290375" cy="280587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7" name="Freeform 307"/>
            <p:cNvSpPr>
              <a:spLocks/>
            </p:cNvSpPr>
            <p:nvPr/>
          </p:nvSpPr>
          <p:spPr bwMode="ltGray">
            <a:xfrm>
              <a:off x="5079428" y="3275999"/>
              <a:ext cx="420881" cy="399673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50"/>
                <a:gd name="T110" fmla="*/ 52 w 52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8" name="Freeform 308"/>
            <p:cNvSpPr>
              <a:spLocks/>
            </p:cNvSpPr>
            <p:nvPr/>
          </p:nvSpPr>
          <p:spPr bwMode="ltGray">
            <a:xfrm>
              <a:off x="5038644" y="3156912"/>
              <a:ext cx="106036" cy="199021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9" name="Freeform 309"/>
            <p:cNvSpPr>
              <a:spLocks/>
            </p:cNvSpPr>
            <p:nvPr/>
          </p:nvSpPr>
          <p:spPr bwMode="ltGray">
            <a:xfrm>
              <a:off x="4518253" y="3204221"/>
              <a:ext cx="305057" cy="233279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0" name="Freeform 310"/>
            <p:cNvSpPr>
              <a:spLocks/>
            </p:cNvSpPr>
            <p:nvPr/>
          </p:nvSpPr>
          <p:spPr bwMode="ltGray">
            <a:xfrm>
              <a:off x="4426899" y="3437499"/>
              <a:ext cx="210440" cy="182708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3"/>
                <a:gd name="T41" fmla="*/ 26 w 2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1" name="Freeform 311"/>
            <p:cNvSpPr>
              <a:spLocks/>
            </p:cNvSpPr>
            <p:nvPr/>
          </p:nvSpPr>
          <p:spPr bwMode="ltGray">
            <a:xfrm>
              <a:off x="4436687" y="3845330"/>
              <a:ext cx="63621" cy="48940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6"/>
                <a:gd name="T29" fmla="*/ 48 w 4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2" name="Freeform 312"/>
            <p:cNvSpPr>
              <a:spLocks/>
            </p:cNvSpPr>
            <p:nvPr/>
          </p:nvSpPr>
          <p:spPr bwMode="ltGray">
            <a:xfrm>
              <a:off x="5412217" y="3566374"/>
              <a:ext cx="417618" cy="51223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64"/>
                <a:gd name="T116" fmla="*/ 52 w 52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3" name="Freeform 313"/>
            <p:cNvSpPr>
              <a:spLocks/>
            </p:cNvSpPr>
            <p:nvPr/>
          </p:nvSpPr>
          <p:spPr bwMode="ltGray">
            <a:xfrm>
              <a:off x="4637339" y="3902427"/>
              <a:ext cx="153344" cy="151712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9"/>
                <a:gd name="T71" fmla="*/ 19 w 1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4" name="Freeform 314"/>
            <p:cNvSpPr>
              <a:spLocks/>
            </p:cNvSpPr>
            <p:nvPr/>
          </p:nvSpPr>
          <p:spPr bwMode="ltGray">
            <a:xfrm>
              <a:off x="4559036" y="3959523"/>
              <a:ext cx="109299" cy="94617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5" name="Freeform 315"/>
            <p:cNvSpPr>
              <a:spLocks/>
            </p:cNvSpPr>
            <p:nvPr/>
          </p:nvSpPr>
          <p:spPr bwMode="ltGray">
            <a:xfrm>
              <a:off x="4508465" y="3926896"/>
              <a:ext cx="81566" cy="71778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4"/>
                <a:gd name="T35" fmla="*/ 60 w 6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6" name="Rectangle 316"/>
            <p:cNvSpPr>
              <a:spLocks noChangeArrowheads="1"/>
            </p:cNvSpPr>
            <p:nvPr/>
          </p:nvSpPr>
          <p:spPr bwMode="ltGray">
            <a:xfrm>
              <a:off x="4627551" y="3437499"/>
              <a:ext cx="9788" cy="2447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7" name="Freeform 317"/>
            <p:cNvSpPr>
              <a:spLocks/>
            </p:cNvSpPr>
            <p:nvPr/>
          </p:nvSpPr>
          <p:spPr bwMode="ltGray">
            <a:xfrm>
              <a:off x="4627551" y="3156912"/>
              <a:ext cx="526917" cy="518761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8" name="Freeform 318"/>
            <p:cNvSpPr>
              <a:spLocks/>
            </p:cNvSpPr>
            <p:nvPr/>
          </p:nvSpPr>
          <p:spPr bwMode="ltGray">
            <a:xfrm>
              <a:off x="4627551" y="3156912"/>
              <a:ext cx="526917" cy="518761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79" name="Freeform 327"/>
            <p:cNvSpPr>
              <a:spLocks/>
            </p:cNvSpPr>
            <p:nvPr/>
          </p:nvSpPr>
          <p:spPr bwMode="ltGray">
            <a:xfrm>
              <a:off x="6128367" y="3147124"/>
              <a:ext cx="26101" cy="17945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0" name="Freeform 328"/>
            <p:cNvSpPr>
              <a:spLocks/>
            </p:cNvSpPr>
            <p:nvPr/>
          </p:nvSpPr>
          <p:spPr bwMode="ltGray">
            <a:xfrm>
              <a:off x="6090847" y="3107972"/>
              <a:ext cx="14681" cy="24470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1" name="Freeform 334"/>
            <p:cNvSpPr>
              <a:spLocks/>
            </p:cNvSpPr>
            <p:nvPr/>
          </p:nvSpPr>
          <p:spPr bwMode="ltGray">
            <a:xfrm>
              <a:off x="5377959" y="1656095"/>
              <a:ext cx="274062" cy="601958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2" name="Freeform 335"/>
            <p:cNvSpPr>
              <a:spLocks/>
            </p:cNvSpPr>
            <p:nvPr/>
          </p:nvSpPr>
          <p:spPr bwMode="ltGray">
            <a:xfrm>
              <a:off x="5660178" y="2610420"/>
              <a:ext cx="16313" cy="8156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3" name="Freeform 336"/>
            <p:cNvSpPr>
              <a:spLocks/>
            </p:cNvSpPr>
            <p:nvPr/>
          </p:nvSpPr>
          <p:spPr bwMode="ltGray">
            <a:xfrm>
              <a:off x="5555774" y="980728"/>
              <a:ext cx="3897226" cy="2086462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4" name="Freeform 337"/>
            <p:cNvSpPr>
              <a:spLocks/>
            </p:cNvSpPr>
            <p:nvPr/>
          </p:nvSpPr>
          <p:spPr bwMode="ltGray">
            <a:xfrm>
              <a:off x="6154468" y="3156912"/>
              <a:ext cx="73410" cy="8157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5" name="Freeform 338"/>
            <p:cNvSpPr>
              <a:spLocks/>
            </p:cNvSpPr>
            <p:nvPr/>
          </p:nvSpPr>
          <p:spPr bwMode="ltGray">
            <a:xfrm>
              <a:off x="6041907" y="2481545"/>
              <a:ext cx="1039151" cy="729202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91"/>
                <a:gd name="T107" fmla="*/ 129 w 129"/>
                <a:gd name="T108" fmla="*/ 91 h 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6" name="Freeform 339"/>
            <p:cNvSpPr>
              <a:spLocks/>
            </p:cNvSpPr>
            <p:nvPr/>
          </p:nvSpPr>
          <p:spPr bwMode="ltGray">
            <a:xfrm>
              <a:off x="6105528" y="3132443"/>
              <a:ext cx="22839" cy="14681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7" name="Rectangle 340"/>
            <p:cNvSpPr>
              <a:spLocks noChangeArrowheads="1"/>
            </p:cNvSpPr>
            <p:nvPr/>
          </p:nvSpPr>
          <p:spPr bwMode="ltGray">
            <a:xfrm>
              <a:off x="5265398" y="2753976"/>
              <a:ext cx="9788" cy="1631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8" name="Freeform 347"/>
            <p:cNvSpPr>
              <a:spLocks/>
            </p:cNvSpPr>
            <p:nvPr/>
          </p:nvSpPr>
          <p:spPr bwMode="ltGray">
            <a:xfrm>
              <a:off x="4970129" y="1566373"/>
              <a:ext cx="667211" cy="787928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98"/>
                <a:gd name="T140" fmla="*/ 83 w 83"/>
                <a:gd name="T141" fmla="*/ 98 h 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9" name="Freeform 348"/>
            <p:cNvSpPr>
              <a:spLocks/>
            </p:cNvSpPr>
            <p:nvPr/>
          </p:nvSpPr>
          <p:spPr bwMode="ltGray">
            <a:xfrm>
              <a:off x="5129998" y="1719718"/>
              <a:ext cx="329527" cy="753671"/>
            </a:xfrm>
            <a:custGeom>
              <a:avLst/>
              <a:gdLst>
                <a:gd name="T0" fmla="*/ 10283246 w 10000"/>
                <a:gd name="T1" fmla="*/ 12146985 h 9895"/>
                <a:gd name="T2" fmla="*/ 10032350 w 10000"/>
                <a:gd name="T3" fmla="*/ 8674871 h 9895"/>
                <a:gd name="T4" fmla="*/ 9530525 w 10000"/>
                <a:gd name="T5" fmla="*/ 3472113 h 9895"/>
                <a:gd name="T6" fmla="*/ 8778799 w 10000"/>
                <a:gd name="T7" fmla="*/ 2889821 h 9895"/>
                <a:gd name="T8" fmla="*/ 7775149 w 10000"/>
                <a:gd name="T9" fmla="*/ 0 h 9895"/>
                <a:gd name="T10" fmla="*/ 7273325 w 10000"/>
                <a:gd name="T11" fmla="*/ 1736057 h 9895"/>
                <a:gd name="T12" fmla="*/ 6771501 w 10000"/>
                <a:gd name="T13" fmla="*/ 2889821 h 9895"/>
                <a:gd name="T14" fmla="*/ 5517983 w 10000"/>
                <a:gd name="T15" fmla="*/ 5202685 h 9895"/>
                <a:gd name="T16" fmla="*/ 4514335 w 10000"/>
                <a:gd name="T17" fmla="*/ 6361934 h 9895"/>
                <a:gd name="T18" fmla="*/ 4514335 w 10000"/>
                <a:gd name="T19" fmla="*/ 9251679 h 9895"/>
                <a:gd name="T20" fmla="*/ 3511744 w 10000"/>
                <a:gd name="T21" fmla="*/ 13877556 h 9895"/>
                <a:gd name="T22" fmla="*/ 2758991 w 10000"/>
                <a:gd name="T23" fmla="*/ 17926550 h 9895"/>
                <a:gd name="T24" fmla="*/ 2508095 w 10000"/>
                <a:gd name="T25" fmla="*/ 21398667 h 9895"/>
                <a:gd name="T26" fmla="*/ 1504447 w 10000"/>
                <a:gd name="T27" fmla="*/ 23711604 h 9895"/>
                <a:gd name="T28" fmla="*/ 1003648 w 10000"/>
                <a:gd name="T29" fmla="*/ 26601424 h 9895"/>
                <a:gd name="T30" fmla="*/ 1003648 w 10000"/>
                <a:gd name="T31" fmla="*/ 32386473 h 9895"/>
                <a:gd name="T32" fmla="*/ 1003648 w 10000"/>
                <a:gd name="T33" fmla="*/ 35276218 h 9895"/>
                <a:gd name="T34" fmla="*/ 1003648 w 10000"/>
                <a:gd name="T35" fmla="*/ 38748404 h 9895"/>
                <a:gd name="T36" fmla="*/ 250896 w 10000"/>
                <a:gd name="T37" fmla="*/ 42215041 h 9895"/>
                <a:gd name="T38" fmla="*/ 501824 w 10000"/>
                <a:gd name="T39" fmla="*/ 45687152 h 9895"/>
                <a:gd name="T40" fmla="*/ 1789270 w 10000"/>
                <a:gd name="T41" fmla="*/ 49653798 h 9895"/>
                <a:gd name="T42" fmla="*/ 1963076 w 10000"/>
                <a:gd name="T43" fmla="*/ 53252286 h 9895"/>
                <a:gd name="T44" fmla="*/ 2508095 w 10000"/>
                <a:gd name="T45" fmla="*/ 54362021 h 9895"/>
                <a:gd name="T46" fmla="*/ 3260816 w 10000"/>
                <a:gd name="T47" fmla="*/ 52049084 h 9895"/>
                <a:gd name="T48" fmla="*/ 4514335 w 10000"/>
                <a:gd name="T49" fmla="*/ 49736146 h 9895"/>
                <a:gd name="T50" fmla="*/ 4765263 w 10000"/>
                <a:gd name="T51" fmla="*/ 43374215 h 9895"/>
                <a:gd name="T52" fmla="*/ 6019807 w 10000"/>
                <a:gd name="T53" fmla="*/ 42215041 h 9895"/>
                <a:gd name="T54" fmla="*/ 5768911 w 10000"/>
                <a:gd name="T55" fmla="*/ 37589156 h 9895"/>
                <a:gd name="T56" fmla="*/ 5267087 w 10000"/>
                <a:gd name="T57" fmla="*/ 32386473 h 9895"/>
                <a:gd name="T58" fmla="*/ 6019807 w 10000"/>
                <a:gd name="T59" fmla="*/ 26601424 h 9895"/>
                <a:gd name="T60" fmla="*/ 8276973 w 10000"/>
                <a:gd name="T61" fmla="*/ 23134797 h 9895"/>
                <a:gd name="T62" fmla="*/ 8276973 w 10000"/>
                <a:gd name="T63" fmla="*/ 19662611 h 9895"/>
                <a:gd name="T64" fmla="*/ 9530525 w 10000"/>
                <a:gd name="T65" fmla="*/ 15613612 h 9895"/>
                <a:gd name="T66" fmla="*/ 10283246 w 10000"/>
                <a:gd name="T67" fmla="*/ 1561361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00"/>
                <a:gd name="T103" fmla="*/ 0 h 9895"/>
                <a:gd name="T104" fmla="*/ 10000 w 10000"/>
                <a:gd name="T105" fmla="*/ 9895 h 98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0" name="Freeform 349"/>
            <p:cNvSpPr>
              <a:spLocks/>
            </p:cNvSpPr>
            <p:nvPr/>
          </p:nvSpPr>
          <p:spPr bwMode="ltGray">
            <a:xfrm>
              <a:off x="5412217" y="2610420"/>
              <a:ext cx="458401" cy="295269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1" name="Freeform 350"/>
            <p:cNvSpPr>
              <a:spLocks/>
            </p:cNvSpPr>
            <p:nvPr/>
          </p:nvSpPr>
          <p:spPr bwMode="ltGray">
            <a:xfrm>
              <a:off x="5676491" y="2610420"/>
              <a:ext cx="57096" cy="3099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2" name="Freeform 359"/>
            <p:cNvSpPr>
              <a:spLocks/>
            </p:cNvSpPr>
            <p:nvPr/>
          </p:nvSpPr>
          <p:spPr bwMode="ltGray">
            <a:xfrm>
              <a:off x="5355120" y="2481545"/>
              <a:ext cx="79935" cy="48940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3" name="Freeform 360"/>
            <p:cNvSpPr>
              <a:spLocks/>
            </p:cNvSpPr>
            <p:nvPr/>
          </p:nvSpPr>
          <p:spPr bwMode="ltGray">
            <a:xfrm>
              <a:off x="5209933" y="2506015"/>
              <a:ext cx="249592" cy="223491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4" name="Freeform 364"/>
            <p:cNvSpPr>
              <a:spLocks/>
            </p:cNvSpPr>
            <p:nvPr/>
          </p:nvSpPr>
          <p:spPr bwMode="ltGray">
            <a:xfrm>
              <a:off x="4854305" y="3556587"/>
              <a:ext cx="404568" cy="298531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5" name="Freeform 365"/>
            <p:cNvSpPr>
              <a:spLocks/>
            </p:cNvSpPr>
            <p:nvPr/>
          </p:nvSpPr>
          <p:spPr bwMode="ltGray">
            <a:xfrm>
              <a:off x="4854305" y="3556587"/>
              <a:ext cx="404568" cy="298531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6" name="Freeform 366"/>
            <p:cNvSpPr>
              <a:spLocks/>
            </p:cNvSpPr>
            <p:nvPr/>
          </p:nvSpPr>
          <p:spPr bwMode="ltGray">
            <a:xfrm>
              <a:off x="4541092" y="3515803"/>
              <a:ext cx="419249" cy="394780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49"/>
                <a:gd name="T113" fmla="*/ 52 w 52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7" name="Freeform 367"/>
            <p:cNvSpPr>
              <a:spLocks/>
            </p:cNvSpPr>
            <p:nvPr/>
          </p:nvSpPr>
          <p:spPr bwMode="ltGray">
            <a:xfrm>
              <a:off x="5904876" y="3879588"/>
              <a:ext cx="241436" cy="326264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246"/>
                <a:gd name="T68" fmla="*/ 180 w 180"/>
                <a:gd name="T69" fmla="*/ 246 h 2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8" name="Freeform 368"/>
            <p:cNvSpPr>
              <a:spLocks/>
            </p:cNvSpPr>
            <p:nvPr/>
          </p:nvSpPr>
          <p:spPr bwMode="ltGray">
            <a:xfrm>
              <a:off x="5209933" y="3855118"/>
              <a:ext cx="32626" cy="12724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9" name="Freeform 369"/>
            <p:cNvSpPr>
              <a:spLocks/>
            </p:cNvSpPr>
            <p:nvPr/>
          </p:nvSpPr>
          <p:spPr bwMode="ltGray">
            <a:xfrm>
              <a:off x="5209933" y="3855118"/>
              <a:ext cx="32626" cy="12724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96"/>
                <a:gd name="T23" fmla="*/ 24 w 2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0" name="Freeform 370"/>
            <p:cNvSpPr>
              <a:spLocks/>
            </p:cNvSpPr>
            <p:nvPr/>
          </p:nvSpPr>
          <p:spPr bwMode="ltGray">
            <a:xfrm>
              <a:off x="5193620" y="3566374"/>
              <a:ext cx="265905" cy="415987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1" name="Freeform 371"/>
            <p:cNvSpPr>
              <a:spLocks/>
            </p:cNvSpPr>
            <p:nvPr/>
          </p:nvSpPr>
          <p:spPr bwMode="ltGray">
            <a:xfrm>
              <a:off x="5193620" y="3566374"/>
              <a:ext cx="265905" cy="415987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313"/>
                <a:gd name="T77" fmla="*/ 198 w 198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2" name="Freeform 372"/>
            <p:cNvSpPr>
              <a:spLocks/>
            </p:cNvSpPr>
            <p:nvPr/>
          </p:nvSpPr>
          <p:spPr bwMode="ltGray">
            <a:xfrm>
              <a:off x="5275186" y="4744189"/>
              <a:ext cx="409461" cy="363784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3" name="Freeform 373"/>
            <p:cNvSpPr>
              <a:spLocks/>
            </p:cNvSpPr>
            <p:nvPr/>
          </p:nvSpPr>
          <p:spPr bwMode="ltGray">
            <a:xfrm>
              <a:off x="5363278" y="4625102"/>
              <a:ext cx="243066" cy="241436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180"/>
                <a:gd name="T68" fmla="*/ 180 w 18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4" name="Freeform 374"/>
            <p:cNvSpPr>
              <a:spLocks/>
            </p:cNvSpPr>
            <p:nvPr/>
          </p:nvSpPr>
          <p:spPr bwMode="ltGray">
            <a:xfrm>
              <a:off x="5612869" y="4439131"/>
              <a:ext cx="275694" cy="433932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5" name="Freeform 375"/>
            <p:cNvSpPr>
              <a:spLocks/>
            </p:cNvSpPr>
            <p:nvPr/>
          </p:nvSpPr>
          <p:spPr bwMode="ltGray">
            <a:xfrm>
              <a:off x="5612869" y="4191170"/>
              <a:ext cx="267537" cy="272431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4"/>
                <a:gd name="T83" fmla="*/ 33 w 33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6" name="Freeform 376"/>
            <p:cNvSpPr>
              <a:spLocks/>
            </p:cNvSpPr>
            <p:nvPr/>
          </p:nvSpPr>
          <p:spPr bwMode="ltGray">
            <a:xfrm>
              <a:off x="5160994" y="4318414"/>
              <a:ext cx="306688" cy="306689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38"/>
                <a:gd name="T77" fmla="*/ 38 w 3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7" name="Freeform 377"/>
            <p:cNvSpPr>
              <a:spLocks/>
            </p:cNvSpPr>
            <p:nvPr/>
          </p:nvSpPr>
          <p:spPr bwMode="ltGray">
            <a:xfrm>
              <a:off x="5160994" y="4029670"/>
              <a:ext cx="476346" cy="473083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59"/>
                <a:gd name="T122" fmla="*/ 59 w 59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8" name="Freeform 378"/>
            <p:cNvSpPr>
              <a:spLocks/>
            </p:cNvSpPr>
            <p:nvPr/>
          </p:nvSpPr>
          <p:spPr bwMode="ltGray">
            <a:xfrm>
              <a:off x="5692805" y="3708299"/>
              <a:ext cx="380097" cy="36378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"/>
                <a:gd name="T91" fmla="*/ 0 h 45"/>
                <a:gd name="T92" fmla="*/ 47 w 47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9" name="Freeform 379"/>
            <p:cNvSpPr>
              <a:spLocks/>
            </p:cNvSpPr>
            <p:nvPr/>
          </p:nvSpPr>
          <p:spPr bwMode="ltGray">
            <a:xfrm>
              <a:off x="5717274" y="4045983"/>
              <a:ext cx="210441" cy="241436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30"/>
                <a:gd name="T71" fmla="*/ 26 w 2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0" name="Freeform 380"/>
            <p:cNvSpPr>
              <a:spLocks/>
            </p:cNvSpPr>
            <p:nvPr/>
          </p:nvSpPr>
          <p:spPr bwMode="ltGray">
            <a:xfrm>
              <a:off x="5490521" y="4568006"/>
              <a:ext cx="194127" cy="184339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1" name="Freeform 381"/>
            <p:cNvSpPr>
              <a:spLocks/>
            </p:cNvSpPr>
            <p:nvPr/>
          </p:nvSpPr>
          <p:spPr bwMode="ltGray">
            <a:xfrm>
              <a:off x="5418743" y="4072084"/>
              <a:ext cx="347471" cy="55954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0"/>
                <a:gd name="T185" fmla="*/ 43 w 43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2" name="Freeform 382"/>
            <p:cNvSpPr>
              <a:spLocks/>
            </p:cNvSpPr>
            <p:nvPr/>
          </p:nvSpPr>
          <p:spPr bwMode="ltGray">
            <a:xfrm>
              <a:off x="4727062" y="3781709"/>
              <a:ext cx="192496" cy="1451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3" name="Freeform 383"/>
            <p:cNvSpPr>
              <a:spLocks/>
            </p:cNvSpPr>
            <p:nvPr/>
          </p:nvSpPr>
          <p:spPr bwMode="ltGray">
            <a:xfrm>
              <a:off x="4727062" y="3781709"/>
              <a:ext cx="192496" cy="145187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109"/>
                <a:gd name="T59" fmla="*/ 144 w 14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4" name="Freeform 384"/>
            <p:cNvSpPr>
              <a:spLocks/>
            </p:cNvSpPr>
            <p:nvPr/>
          </p:nvSpPr>
          <p:spPr bwMode="ltGray">
            <a:xfrm>
              <a:off x="4854305" y="3887744"/>
              <a:ext cx="24469" cy="6525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5" name="Freeform 385"/>
            <p:cNvSpPr>
              <a:spLocks/>
            </p:cNvSpPr>
            <p:nvPr/>
          </p:nvSpPr>
          <p:spPr bwMode="ltGray">
            <a:xfrm>
              <a:off x="4854305" y="3887744"/>
              <a:ext cx="24469" cy="6525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6" name="Freeform 386"/>
            <p:cNvSpPr>
              <a:spLocks/>
            </p:cNvSpPr>
            <p:nvPr/>
          </p:nvSpPr>
          <p:spPr bwMode="ltGray">
            <a:xfrm>
              <a:off x="4774370" y="3894270"/>
              <a:ext cx="104405" cy="135400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02"/>
                <a:gd name="T41" fmla="*/ 78 w 78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7" name="Freeform 387"/>
            <p:cNvSpPr>
              <a:spLocks/>
            </p:cNvSpPr>
            <p:nvPr/>
          </p:nvSpPr>
          <p:spPr bwMode="ltGray">
            <a:xfrm>
              <a:off x="4929346" y="3789865"/>
              <a:ext cx="305057" cy="274062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8" name="Freeform 388"/>
            <p:cNvSpPr>
              <a:spLocks/>
            </p:cNvSpPr>
            <p:nvPr/>
          </p:nvSpPr>
          <p:spPr bwMode="ltGray">
            <a:xfrm>
              <a:off x="5226247" y="3894270"/>
              <a:ext cx="329527" cy="192496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"/>
                <a:gd name="T67" fmla="*/ 0 h 144"/>
                <a:gd name="T68" fmla="*/ 246 w 246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9" name="Freeform 389"/>
            <p:cNvSpPr>
              <a:spLocks/>
            </p:cNvSpPr>
            <p:nvPr/>
          </p:nvSpPr>
          <p:spPr bwMode="ltGray">
            <a:xfrm>
              <a:off x="5129998" y="4072084"/>
              <a:ext cx="200653" cy="239804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180"/>
                <a:gd name="T68" fmla="*/ 150 w 15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0" name="Freeform 390"/>
            <p:cNvSpPr>
              <a:spLocks/>
            </p:cNvSpPr>
            <p:nvPr/>
          </p:nvSpPr>
          <p:spPr bwMode="ltGray">
            <a:xfrm>
              <a:off x="5089216" y="4121024"/>
              <a:ext cx="120718" cy="133768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02"/>
                <a:gd name="T41" fmla="*/ 90 w 90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1" name="Freeform 391"/>
            <p:cNvSpPr>
              <a:spLocks/>
            </p:cNvSpPr>
            <p:nvPr/>
          </p:nvSpPr>
          <p:spPr bwMode="ltGray">
            <a:xfrm>
              <a:off x="5056589" y="3855118"/>
              <a:ext cx="192496" cy="26590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2" name="Freeform 392"/>
            <p:cNvSpPr>
              <a:spLocks/>
            </p:cNvSpPr>
            <p:nvPr/>
          </p:nvSpPr>
          <p:spPr bwMode="ltGray">
            <a:xfrm>
              <a:off x="5056589" y="3855118"/>
              <a:ext cx="192496" cy="265906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8"/>
                <a:gd name="T65" fmla="*/ 144 w 1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3" name="Freeform 393"/>
            <p:cNvSpPr>
              <a:spLocks/>
            </p:cNvSpPr>
            <p:nvPr/>
          </p:nvSpPr>
          <p:spPr bwMode="ltGray">
            <a:xfrm>
              <a:off x="4878775" y="3845330"/>
              <a:ext cx="65253" cy="161501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0"/>
                <a:gd name="T47" fmla="*/ 48 w 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4" name="Freeform 394"/>
            <p:cNvSpPr>
              <a:spLocks/>
            </p:cNvSpPr>
            <p:nvPr/>
          </p:nvSpPr>
          <p:spPr bwMode="ltGray">
            <a:xfrm>
              <a:off x="4854305" y="3887744"/>
              <a:ext cx="57096" cy="127243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96"/>
                <a:gd name="T32" fmla="*/ 42 w 4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5" name="Freeform 395"/>
            <p:cNvSpPr>
              <a:spLocks/>
            </p:cNvSpPr>
            <p:nvPr/>
          </p:nvSpPr>
          <p:spPr bwMode="ltGray">
            <a:xfrm>
              <a:off x="5154468" y="4602264"/>
              <a:ext cx="329527" cy="334422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6"/>
                <a:gd name="T85" fmla="*/ 0 h 252"/>
                <a:gd name="T86" fmla="*/ 246 w 246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6" name="Freeform 396"/>
            <p:cNvSpPr>
              <a:spLocks/>
            </p:cNvSpPr>
            <p:nvPr/>
          </p:nvSpPr>
          <p:spPr bwMode="ltGray">
            <a:xfrm>
              <a:off x="4878775" y="3685460"/>
              <a:ext cx="81566" cy="96249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7" name="Freeform 397"/>
            <p:cNvSpPr>
              <a:spLocks/>
            </p:cNvSpPr>
            <p:nvPr/>
          </p:nvSpPr>
          <p:spPr bwMode="ltGray">
            <a:xfrm>
              <a:off x="453000" y="1554953"/>
              <a:ext cx="694943" cy="947799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8" name="Freeform 398"/>
            <p:cNvSpPr>
              <a:spLocks/>
            </p:cNvSpPr>
            <p:nvPr/>
          </p:nvSpPr>
          <p:spPr bwMode="ltGray">
            <a:xfrm>
              <a:off x="1147943" y="1515802"/>
              <a:ext cx="2177814" cy="1492660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29" name="Freeform 399"/>
            <p:cNvSpPr>
              <a:spLocks/>
            </p:cNvSpPr>
            <p:nvPr/>
          </p:nvSpPr>
          <p:spPr bwMode="ltGray">
            <a:xfrm>
              <a:off x="1559036" y="2758869"/>
              <a:ext cx="1474715" cy="761828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0" name="Freeform 400"/>
            <p:cNvSpPr>
              <a:spLocks/>
            </p:cNvSpPr>
            <p:nvPr/>
          </p:nvSpPr>
          <p:spPr bwMode="ltGray">
            <a:xfrm>
              <a:off x="2500308" y="3793128"/>
              <a:ext cx="114193" cy="115824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1" name="Freeform 401"/>
            <p:cNvSpPr>
              <a:spLocks/>
            </p:cNvSpPr>
            <p:nvPr/>
          </p:nvSpPr>
          <p:spPr bwMode="ltGray">
            <a:xfrm>
              <a:off x="2541091" y="3899164"/>
              <a:ext cx="97879" cy="71778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2" name="Freeform 402"/>
            <p:cNvSpPr>
              <a:spLocks/>
            </p:cNvSpPr>
            <p:nvPr/>
          </p:nvSpPr>
          <p:spPr bwMode="ltGray">
            <a:xfrm>
              <a:off x="2630814" y="3939947"/>
              <a:ext cx="145188" cy="61990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3" name="Freeform 403"/>
            <p:cNvSpPr>
              <a:spLocks/>
            </p:cNvSpPr>
            <p:nvPr/>
          </p:nvSpPr>
          <p:spPr bwMode="ltGray">
            <a:xfrm>
              <a:off x="2727062" y="3868169"/>
              <a:ext cx="298531" cy="327896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4" name="Freeform 422"/>
            <p:cNvSpPr>
              <a:spLocks/>
            </p:cNvSpPr>
            <p:nvPr/>
          </p:nvSpPr>
          <p:spPr bwMode="ltGray">
            <a:xfrm>
              <a:off x="2459525" y="3770289"/>
              <a:ext cx="154975" cy="71778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5" name="Freeform 423"/>
            <p:cNvSpPr>
              <a:spLocks/>
            </p:cNvSpPr>
            <p:nvPr/>
          </p:nvSpPr>
          <p:spPr bwMode="ltGray">
            <a:xfrm>
              <a:off x="2377959" y="3727875"/>
              <a:ext cx="122349" cy="101142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6" name="Freeform 424"/>
            <p:cNvSpPr>
              <a:spLocks/>
            </p:cNvSpPr>
            <p:nvPr/>
          </p:nvSpPr>
          <p:spPr bwMode="ltGray">
            <a:xfrm>
              <a:off x="1751532" y="3303731"/>
              <a:ext cx="774877" cy="507342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7" name="Freeform 425"/>
            <p:cNvSpPr>
              <a:spLocks/>
            </p:cNvSpPr>
            <p:nvPr/>
          </p:nvSpPr>
          <p:spPr bwMode="ltGray">
            <a:xfrm rot="20747712">
              <a:off x="3019068" y="1271103"/>
              <a:ext cx="835237" cy="921698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5"/>
                <a:gd name="T190" fmla="*/ 0 h 2047"/>
                <a:gd name="T191" fmla="*/ 1125 w 1125"/>
                <a:gd name="T192" fmla="*/ 2047 h 20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8" name="Freeform 426"/>
            <p:cNvSpPr>
              <a:spLocks/>
            </p:cNvSpPr>
            <p:nvPr/>
          </p:nvSpPr>
          <p:spPr bwMode="ltGray">
            <a:xfrm>
              <a:off x="2025594" y="1519064"/>
              <a:ext cx="42414" cy="37521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9" name="Freeform 427"/>
            <p:cNvSpPr>
              <a:spLocks/>
            </p:cNvSpPr>
            <p:nvPr/>
          </p:nvSpPr>
          <p:spPr bwMode="ltGray">
            <a:xfrm>
              <a:off x="2387747" y="1822490"/>
              <a:ext cx="0" cy="4894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147483647 h 4"/>
                <a:gd name="T12" fmla="*/ 0 w 1"/>
                <a:gd name="T13" fmla="*/ 2147483647 h 4"/>
                <a:gd name="T14" fmla="*/ 0 w 1"/>
                <a:gd name="T15" fmla="*/ 2147483647 h 4"/>
                <a:gd name="T16" fmla="*/ 0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0" name="Freeform 428"/>
            <p:cNvSpPr>
              <a:spLocks/>
            </p:cNvSpPr>
            <p:nvPr/>
          </p:nvSpPr>
          <p:spPr bwMode="ltGray">
            <a:xfrm>
              <a:off x="2754794" y="1856749"/>
              <a:ext cx="3263" cy="6525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1" name="Freeform 429"/>
            <p:cNvSpPr>
              <a:spLocks/>
            </p:cNvSpPr>
            <p:nvPr/>
          </p:nvSpPr>
          <p:spPr bwMode="ltGray">
            <a:xfrm>
              <a:off x="2394273" y="1427710"/>
              <a:ext cx="14681" cy="14682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2" name="Freeform 430"/>
            <p:cNvSpPr>
              <a:spLocks/>
            </p:cNvSpPr>
            <p:nvPr/>
          </p:nvSpPr>
          <p:spPr bwMode="ltGray">
            <a:xfrm>
              <a:off x="2586768" y="1908951"/>
              <a:ext cx="148450" cy="123981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3" name="Freeform 431"/>
            <p:cNvSpPr>
              <a:spLocks/>
            </p:cNvSpPr>
            <p:nvPr/>
          </p:nvSpPr>
          <p:spPr bwMode="ltGray">
            <a:xfrm>
              <a:off x="2467681" y="1537009"/>
              <a:ext cx="615009" cy="411093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4" name="Freeform 432"/>
            <p:cNvSpPr>
              <a:spLocks/>
            </p:cNvSpPr>
            <p:nvPr/>
          </p:nvSpPr>
          <p:spPr bwMode="ltGray">
            <a:xfrm>
              <a:off x="1935871" y="1468494"/>
              <a:ext cx="163132" cy="150082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5" name="Freeform 433"/>
            <p:cNvSpPr>
              <a:spLocks/>
            </p:cNvSpPr>
            <p:nvPr/>
          </p:nvSpPr>
          <p:spPr bwMode="ltGray">
            <a:xfrm>
              <a:off x="2108791" y="1413029"/>
              <a:ext cx="148451" cy="96248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6" name="Freeform 434"/>
            <p:cNvSpPr>
              <a:spLocks/>
            </p:cNvSpPr>
            <p:nvPr/>
          </p:nvSpPr>
          <p:spPr bwMode="ltGray">
            <a:xfrm>
              <a:off x="2046801" y="1362457"/>
              <a:ext cx="112562" cy="63622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7" name="Freeform 435"/>
            <p:cNvSpPr>
              <a:spLocks/>
            </p:cNvSpPr>
            <p:nvPr/>
          </p:nvSpPr>
          <p:spPr bwMode="ltGray">
            <a:xfrm>
              <a:off x="2268660" y="1426080"/>
              <a:ext cx="94617" cy="83197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8" name="Freeform 436"/>
            <p:cNvSpPr>
              <a:spLocks/>
            </p:cNvSpPr>
            <p:nvPr/>
          </p:nvSpPr>
          <p:spPr bwMode="ltGray">
            <a:xfrm>
              <a:off x="2364909" y="1476650"/>
              <a:ext cx="37520" cy="47309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9" name="Freeform 437"/>
            <p:cNvSpPr>
              <a:spLocks/>
            </p:cNvSpPr>
            <p:nvPr/>
          </p:nvSpPr>
          <p:spPr bwMode="ltGray">
            <a:xfrm>
              <a:off x="2355121" y="1411397"/>
              <a:ext cx="221860" cy="106036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0" name="Freeform 438"/>
            <p:cNvSpPr>
              <a:spLocks/>
            </p:cNvSpPr>
            <p:nvPr/>
          </p:nvSpPr>
          <p:spPr bwMode="ltGray">
            <a:xfrm>
              <a:off x="2180569" y="1344513"/>
              <a:ext cx="45677" cy="39152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1" name="Freeform 439"/>
            <p:cNvSpPr>
              <a:spLocks/>
            </p:cNvSpPr>
            <p:nvPr/>
          </p:nvSpPr>
          <p:spPr bwMode="ltGray">
            <a:xfrm flipV="1">
              <a:off x="2355121" y="1096552"/>
              <a:ext cx="221860" cy="332790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2" name="Freeform 440"/>
            <p:cNvSpPr>
              <a:spLocks/>
            </p:cNvSpPr>
            <p:nvPr/>
          </p:nvSpPr>
          <p:spPr bwMode="ltGray">
            <a:xfrm>
              <a:off x="2360014" y="1372245"/>
              <a:ext cx="37521" cy="17945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3" name="Freeform 441"/>
            <p:cNvSpPr>
              <a:spLocks/>
            </p:cNvSpPr>
            <p:nvPr/>
          </p:nvSpPr>
          <p:spPr bwMode="ltGray">
            <a:xfrm>
              <a:off x="2340438" y="1324938"/>
              <a:ext cx="34258" cy="48940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4" name="Freeform 442"/>
            <p:cNvSpPr>
              <a:spLocks/>
            </p:cNvSpPr>
            <p:nvPr/>
          </p:nvSpPr>
          <p:spPr bwMode="ltGray">
            <a:xfrm>
              <a:off x="2271923" y="1302099"/>
              <a:ext cx="61990" cy="70146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5" name="Freeform 443"/>
            <p:cNvSpPr>
              <a:spLocks/>
            </p:cNvSpPr>
            <p:nvPr/>
          </p:nvSpPr>
          <p:spPr bwMode="ltGray">
            <a:xfrm>
              <a:off x="2022331" y="1556585"/>
              <a:ext cx="277325" cy="241436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6" name="Freeform 445"/>
            <p:cNvSpPr>
              <a:spLocks/>
            </p:cNvSpPr>
            <p:nvPr/>
          </p:nvSpPr>
          <p:spPr bwMode="ltGray">
            <a:xfrm>
              <a:off x="3079428" y="3750713"/>
              <a:ext cx="37520" cy="19576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7" name="Freeform 450"/>
            <p:cNvSpPr>
              <a:spLocks/>
            </p:cNvSpPr>
            <p:nvPr/>
          </p:nvSpPr>
          <p:spPr bwMode="ltGray">
            <a:xfrm>
              <a:off x="4151205" y="1928527"/>
              <a:ext cx="135400" cy="52202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8" name="Freeform 451"/>
            <p:cNvSpPr>
              <a:spLocks/>
            </p:cNvSpPr>
            <p:nvPr/>
          </p:nvSpPr>
          <p:spPr bwMode="ltGray">
            <a:xfrm>
              <a:off x="8257242" y="4121024"/>
              <a:ext cx="221860" cy="190864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9" name="Freeform 452"/>
            <p:cNvSpPr>
              <a:spLocks/>
            </p:cNvSpPr>
            <p:nvPr/>
          </p:nvSpPr>
          <p:spPr bwMode="ltGray">
            <a:xfrm>
              <a:off x="8479102" y="4166701"/>
              <a:ext cx="179445" cy="174551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443"/>
                <a:gd name="T53" fmla="*/ 460 w 460"/>
                <a:gd name="T54" fmla="*/ 443 h 4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560" name="Group 453"/>
            <p:cNvGrpSpPr>
              <a:grpSpLocks/>
            </p:cNvGrpSpPr>
            <p:nvPr/>
          </p:nvGrpSpPr>
          <p:grpSpPr bwMode="ltGray">
            <a:xfrm>
              <a:off x="4637339" y="2328200"/>
              <a:ext cx="257749" cy="378467"/>
              <a:chOff x="2201" y="1250"/>
              <a:chExt cx="133" cy="193"/>
            </a:xfrm>
            <a:grpFill/>
          </p:grpSpPr>
          <p:sp>
            <p:nvSpPr>
              <p:cNvPr id="601" name="Freeform 454"/>
              <p:cNvSpPr>
                <a:spLocks/>
              </p:cNvSpPr>
              <p:nvPr/>
            </p:nvSpPr>
            <p:spPr bwMode="ltGray">
              <a:xfrm>
                <a:off x="2234" y="1250"/>
                <a:ext cx="100" cy="193"/>
              </a:xfrm>
              <a:custGeom>
                <a:avLst/>
                <a:gdLst>
                  <a:gd name="T0" fmla="*/ 130504 w 24"/>
                  <a:gd name="T1" fmla="*/ 690078 h 47"/>
                  <a:gd name="T2" fmla="*/ 89200 w 24"/>
                  <a:gd name="T3" fmla="*/ 651445 h 47"/>
                  <a:gd name="T4" fmla="*/ 219758 w 24"/>
                  <a:gd name="T5" fmla="*/ 570976 h 47"/>
                  <a:gd name="T6" fmla="*/ 198350 w 24"/>
                  <a:gd name="T7" fmla="*/ 493916 h 47"/>
                  <a:gd name="T8" fmla="*/ 173317 w 24"/>
                  <a:gd name="T9" fmla="*/ 431946 h 47"/>
                  <a:gd name="T10" fmla="*/ 67846 w 24"/>
                  <a:gd name="T11" fmla="*/ 431946 h 47"/>
                  <a:gd name="T12" fmla="*/ 89200 w 24"/>
                  <a:gd name="T13" fmla="*/ 316438 h 47"/>
                  <a:gd name="T14" fmla="*/ 21408 w 24"/>
                  <a:gd name="T15" fmla="*/ 354870 h 47"/>
                  <a:gd name="T16" fmla="*/ 0 w 24"/>
                  <a:gd name="T17" fmla="*/ 254468 h 47"/>
                  <a:gd name="T18" fmla="*/ 0 w 24"/>
                  <a:gd name="T19" fmla="*/ 158642 h 47"/>
                  <a:gd name="T20" fmla="*/ 21408 w 24"/>
                  <a:gd name="T21" fmla="*/ 77060 h 47"/>
                  <a:gd name="T22" fmla="*/ 110608 w 24"/>
                  <a:gd name="T23" fmla="*/ 0 h 47"/>
                  <a:gd name="T24" fmla="*/ 173317 w 24"/>
                  <a:gd name="T25" fmla="*/ 18766 h 47"/>
                  <a:gd name="T26" fmla="*/ 151908 w 24"/>
                  <a:gd name="T27" fmla="*/ 120280 h 47"/>
                  <a:gd name="T28" fmla="*/ 282692 w 24"/>
                  <a:gd name="T29" fmla="*/ 120280 h 47"/>
                  <a:gd name="T30" fmla="*/ 241112 w 24"/>
                  <a:gd name="T31" fmla="*/ 216107 h 47"/>
                  <a:gd name="T32" fmla="*/ 198350 w 24"/>
                  <a:gd name="T33" fmla="*/ 297672 h 47"/>
                  <a:gd name="T34" fmla="*/ 282692 w 24"/>
                  <a:gd name="T35" fmla="*/ 335208 h 47"/>
                  <a:gd name="T36" fmla="*/ 371667 w 24"/>
                  <a:gd name="T37" fmla="*/ 475150 h 47"/>
                  <a:gd name="T38" fmla="*/ 413262 w 24"/>
                  <a:gd name="T39" fmla="*/ 570976 h 47"/>
                  <a:gd name="T40" fmla="*/ 413262 w 24"/>
                  <a:gd name="T41" fmla="*/ 628108 h 47"/>
                  <a:gd name="T42" fmla="*/ 502467 w 24"/>
                  <a:gd name="T43" fmla="*/ 628108 h 47"/>
                  <a:gd name="T44" fmla="*/ 481042 w 24"/>
                  <a:gd name="T45" fmla="*/ 767154 h 47"/>
                  <a:gd name="T46" fmla="*/ 523871 w 24"/>
                  <a:gd name="T47" fmla="*/ 785904 h 47"/>
                  <a:gd name="T48" fmla="*/ 371667 w 24"/>
                  <a:gd name="T49" fmla="*/ 848785 h 47"/>
                  <a:gd name="T50" fmla="*/ 241112 w 24"/>
                  <a:gd name="T51" fmla="*/ 867551 h 47"/>
                  <a:gd name="T52" fmla="*/ 173317 w 24"/>
                  <a:gd name="T53" fmla="*/ 887418 h 47"/>
                  <a:gd name="T54" fmla="*/ 89200 w 24"/>
                  <a:gd name="T55" fmla="*/ 887418 h 47"/>
                  <a:gd name="T56" fmla="*/ 21408 w 24"/>
                  <a:gd name="T57" fmla="*/ 906184 h 47"/>
                  <a:gd name="T58" fmla="*/ 110608 w 24"/>
                  <a:gd name="T59" fmla="*/ 824266 h 47"/>
                  <a:gd name="T60" fmla="*/ 130504 w 24"/>
                  <a:gd name="T61" fmla="*/ 748384 h 47"/>
                  <a:gd name="T62" fmla="*/ 67846 w 24"/>
                  <a:gd name="T63" fmla="*/ 728505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47"/>
                  <a:gd name="T98" fmla="*/ 24 w 24"/>
                  <a:gd name="T99" fmla="*/ 47 h 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29292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02" name="Freeform 455"/>
              <p:cNvSpPr>
                <a:spLocks/>
              </p:cNvSpPr>
              <p:nvPr/>
            </p:nvSpPr>
            <p:spPr bwMode="ltGray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29292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61" name="Freeform 458"/>
            <p:cNvSpPr>
              <a:spLocks/>
            </p:cNvSpPr>
            <p:nvPr/>
          </p:nvSpPr>
          <p:spPr bwMode="ltGray">
            <a:xfrm>
              <a:off x="5647128" y="3200958"/>
              <a:ext cx="75041" cy="45677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2" name="Freeform 507"/>
            <p:cNvSpPr>
              <a:spLocks/>
            </p:cNvSpPr>
            <p:nvPr/>
          </p:nvSpPr>
          <p:spPr bwMode="ltGray">
            <a:xfrm>
              <a:off x="6743376" y="2569636"/>
              <a:ext cx="1549755" cy="1076673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0"/>
                <a:gd name="T184" fmla="*/ 0 h 660"/>
                <a:gd name="T185" fmla="*/ 950 w 950"/>
                <a:gd name="T186" fmla="*/ 660 h 6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3" name="Freeform 260"/>
            <p:cNvSpPr>
              <a:spLocks/>
            </p:cNvSpPr>
            <p:nvPr/>
          </p:nvSpPr>
          <p:spPr bwMode="ltGray">
            <a:xfrm>
              <a:off x="6789053" y="4181382"/>
              <a:ext cx="58728" cy="70147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4" name="Freeform 261"/>
            <p:cNvSpPr>
              <a:spLocks/>
            </p:cNvSpPr>
            <p:nvPr/>
          </p:nvSpPr>
          <p:spPr bwMode="ltGray">
            <a:xfrm>
              <a:off x="7630814" y="3646309"/>
              <a:ext cx="55465" cy="5546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5" name="Freeform 262"/>
            <p:cNvSpPr>
              <a:spLocks/>
            </p:cNvSpPr>
            <p:nvPr/>
          </p:nvSpPr>
          <p:spPr bwMode="ltGray">
            <a:xfrm>
              <a:off x="7929346" y="3509278"/>
              <a:ext cx="32626" cy="96249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6" name="Freeform 263"/>
            <p:cNvSpPr>
              <a:spLocks/>
            </p:cNvSpPr>
            <p:nvPr/>
          </p:nvSpPr>
          <p:spPr bwMode="ltGray">
            <a:xfrm>
              <a:off x="8170781" y="3259686"/>
              <a:ext cx="47309" cy="71778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7" name="Freeform 264"/>
            <p:cNvSpPr>
              <a:spLocks/>
            </p:cNvSpPr>
            <p:nvPr/>
          </p:nvSpPr>
          <p:spPr bwMode="ltGray">
            <a:xfrm>
              <a:off x="8227878" y="2891007"/>
              <a:ext cx="353996" cy="384992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8" name="Freeform 265"/>
            <p:cNvSpPr>
              <a:spLocks/>
            </p:cNvSpPr>
            <p:nvPr/>
          </p:nvSpPr>
          <p:spPr bwMode="ltGray">
            <a:xfrm>
              <a:off x="8477470" y="2537010"/>
              <a:ext cx="63622" cy="314846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9" name="Freeform 272"/>
            <p:cNvSpPr>
              <a:spLocks/>
            </p:cNvSpPr>
            <p:nvPr/>
          </p:nvSpPr>
          <p:spPr bwMode="ltGray">
            <a:xfrm>
              <a:off x="7911402" y="3693618"/>
              <a:ext cx="145187" cy="20065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0" name="Freeform 273"/>
            <p:cNvSpPr>
              <a:spLocks/>
            </p:cNvSpPr>
            <p:nvPr/>
          </p:nvSpPr>
          <p:spPr bwMode="ltGray">
            <a:xfrm>
              <a:off x="7970129" y="3926896"/>
              <a:ext cx="119086" cy="94617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1" name="Freeform 333"/>
            <p:cNvSpPr>
              <a:spLocks/>
            </p:cNvSpPr>
            <p:nvPr/>
          </p:nvSpPr>
          <p:spPr bwMode="ltGray">
            <a:xfrm>
              <a:off x="7103897" y="2618576"/>
              <a:ext cx="799348" cy="40130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5"/>
                <a:gd name="T91" fmla="*/ 0 h 301"/>
                <a:gd name="T92" fmla="*/ 595 w 595"/>
                <a:gd name="T93" fmla="*/ 301 h 3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2" name="Line 449"/>
            <p:cNvSpPr>
              <a:spLocks noChangeShapeType="1"/>
            </p:cNvSpPr>
            <p:nvPr/>
          </p:nvSpPr>
          <p:spPr bwMode="ltGray">
            <a:xfrm>
              <a:off x="7872250" y="3711562"/>
              <a:ext cx="0" cy="0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3" name="Freeform 506"/>
            <p:cNvSpPr>
              <a:spLocks/>
            </p:cNvSpPr>
            <p:nvPr/>
          </p:nvSpPr>
          <p:spPr bwMode="ltGray">
            <a:xfrm>
              <a:off x="8025594" y="2977467"/>
              <a:ext cx="127243" cy="159870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98"/>
                <a:gd name="T101" fmla="*/ 78 w 78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4" name="Freeform 517"/>
            <p:cNvSpPr>
              <a:spLocks/>
            </p:cNvSpPr>
            <p:nvPr/>
          </p:nvSpPr>
          <p:spPr bwMode="ltGray">
            <a:xfrm>
              <a:off x="8074534" y="3121023"/>
              <a:ext cx="88091" cy="107667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5" name="Freeform 411"/>
            <p:cNvSpPr>
              <a:spLocks/>
            </p:cNvSpPr>
            <p:nvPr/>
          </p:nvSpPr>
          <p:spPr bwMode="ltGray">
            <a:xfrm>
              <a:off x="3226246" y="4902427"/>
              <a:ext cx="130506" cy="171289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6" name="Freeform 420"/>
            <p:cNvSpPr>
              <a:spLocks/>
            </p:cNvSpPr>
            <p:nvPr/>
          </p:nvSpPr>
          <p:spPr bwMode="ltGray">
            <a:xfrm>
              <a:off x="2663440" y="4192802"/>
              <a:ext cx="329527" cy="402936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7" name="Freeform 413"/>
            <p:cNvSpPr>
              <a:spLocks/>
            </p:cNvSpPr>
            <p:nvPr/>
          </p:nvSpPr>
          <p:spPr bwMode="ltGray">
            <a:xfrm>
              <a:off x="2873881" y="4065559"/>
              <a:ext cx="908646" cy="936379"/>
            </a:xfrm>
            <a:custGeom>
              <a:avLst/>
              <a:gdLst>
                <a:gd name="T0" fmla="*/ 39734865 w 10000"/>
                <a:gd name="T1" fmla="*/ 65147755 h 10000"/>
                <a:gd name="T2" fmla="*/ 36529242 w 10000"/>
                <a:gd name="T3" fmla="*/ 70262642 h 10000"/>
                <a:gd name="T4" fmla="*/ 32682370 w 10000"/>
                <a:gd name="T5" fmla="*/ 74729829 h 10000"/>
                <a:gd name="T6" fmla="*/ 33964690 w 10000"/>
                <a:gd name="T7" fmla="*/ 75369144 h 10000"/>
                <a:gd name="T8" fmla="*/ 39093794 w 10000"/>
                <a:gd name="T9" fmla="*/ 79196926 h 10000"/>
                <a:gd name="T10" fmla="*/ 41658257 w 10000"/>
                <a:gd name="T11" fmla="*/ 81115054 h 10000"/>
                <a:gd name="T12" fmla="*/ 47428531 w 10000"/>
                <a:gd name="T13" fmla="*/ 75369144 h 10000"/>
                <a:gd name="T14" fmla="*/ 51908693 w 10000"/>
                <a:gd name="T15" fmla="*/ 63229719 h 10000"/>
                <a:gd name="T16" fmla="*/ 63449131 w 10000"/>
                <a:gd name="T17" fmla="*/ 58123216 h 10000"/>
                <a:gd name="T18" fmla="*/ 66013682 w 10000"/>
                <a:gd name="T19" fmla="*/ 54926366 h 10000"/>
                <a:gd name="T20" fmla="*/ 68570453 w 10000"/>
                <a:gd name="T21" fmla="*/ 49180548 h 10000"/>
                <a:gd name="T22" fmla="*/ 69852684 w 10000"/>
                <a:gd name="T23" fmla="*/ 37049403 h 10000"/>
                <a:gd name="T24" fmla="*/ 78187499 w 10000"/>
                <a:gd name="T25" fmla="*/ 28106736 h 10000"/>
                <a:gd name="T26" fmla="*/ 76905267 w 10000"/>
                <a:gd name="T27" fmla="*/ 21713122 h 10000"/>
                <a:gd name="T28" fmla="*/ 67296002 w 10000"/>
                <a:gd name="T29" fmla="*/ 17245934 h 10000"/>
                <a:gd name="T30" fmla="*/ 58961188 w 10000"/>
                <a:gd name="T31" fmla="*/ 15967304 h 10000"/>
                <a:gd name="T32" fmla="*/ 52549853 w 10000"/>
                <a:gd name="T33" fmla="*/ 12139432 h 10000"/>
                <a:gd name="T34" fmla="*/ 47428531 w 10000"/>
                <a:gd name="T35" fmla="*/ 7024634 h 10000"/>
                <a:gd name="T36" fmla="*/ 44863968 w 10000"/>
                <a:gd name="T37" fmla="*/ 1918037 h 10000"/>
                <a:gd name="T38" fmla="*/ 39734865 w 10000"/>
                <a:gd name="T39" fmla="*/ 7024634 h 10000"/>
                <a:gd name="T40" fmla="*/ 35888082 w 10000"/>
                <a:gd name="T41" fmla="*/ 6385227 h 10000"/>
                <a:gd name="T42" fmla="*/ 33964690 w 10000"/>
                <a:gd name="T43" fmla="*/ 7024634 h 10000"/>
                <a:gd name="T44" fmla="*/ 28843369 w 10000"/>
                <a:gd name="T45" fmla="*/ 8303355 h 10000"/>
                <a:gd name="T46" fmla="*/ 27561137 w 10000"/>
                <a:gd name="T47" fmla="*/ 2557444 h 10000"/>
                <a:gd name="T48" fmla="*/ 24996585 w 10000"/>
                <a:gd name="T49" fmla="*/ 0 h 10000"/>
                <a:gd name="T50" fmla="*/ 22432028 w 10000"/>
                <a:gd name="T51" fmla="*/ 2557444 h 10000"/>
                <a:gd name="T52" fmla="*/ 19226317 w 10000"/>
                <a:gd name="T53" fmla="*/ 5745911 h 10000"/>
                <a:gd name="T54" fmla="*/ 14097214 w 10000"/>
                <a:gd name="T55" fmla="*/ 9581986 h 10000"/>
                <a:gd name="T56" fmla="*/ 7052497 w 10000"/>
                <a:gd name="T57" fmla="*/ 8942670 h 10000"/>
                <a:gd name="T58" fmla="*/ 6411337 w 10000"/>
                <a:gd name="T59" fmla="*/ 19164062 h 10000"/>
                <a:gd name="T60" fmla="*/ 4487945 w 10000"/>
                <a:gd name="T61" fmla="*/ 19803378 h 10000"/>
                <a:gd name="T62" fmla="*/ 0 w 10000"/>
                <a:gd name="T63" fmla="*/ 24909977 h 10000"/>
                <a:gd name="T64" fmla="*/ 2564552 w 10000"/>
                <a:gd name="T65" fmla="*/ 30655795 h 10000"/>
                <a:gd name="T66" fmla="*/ 6411337 w 10000"/>
                <a:gd name="T67" fmla="*/ 33213238 h 10000"/>
                <a:gd name="T68" fmla="*/ 7693657 w 10000"/>
                <a:gd name="T69" fmla="*/ 33852554 h 10000"/>
                <a:gd name="T70" fmla="*/ 11032270 w 10000"/>
                <a:gd name="T71" fmla="*/ 34217955 h 10000"/>
                <a:gd name="T72" fmla="*/ 14613254 w 10000"/>
                <a:gd name="T73" fmla="*/ 32266658 h 10000"/>
                <a:gd name="T74" fmla="*/ 17302925 w 10000"/>
                <a:gd name="T75" fmla="*/ 35770682 h 10000"/>
                <a:gd name="T76" fmla="*/ 25637657 w 10000"/>
                <a:gd name="T77" fmla="*/ 39598463 h 10000"/>
                <a:gd name="T78" fmla="*/ 26919977 w 10000"/>
                <a:gd name="T79" fmla="*/ 44073943 h 10000"/>
                <a:gd name="T80" fmla="*/ 30758979 w 10000"/>
                <a:gd name="T81" fmla="*/ 47262409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00"/>
                <a:gd name="T124" fmla="*/ 0 h 10000"/>
                <a:gd name="T125" fmla="*/ 10000 w 10000"/>
                <a:gd name="T126" fmla="*/ 10000 h 1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8" name="Freeform 409"/>
            <p:cNvSpPr>
              <a:spLocks/>
            </p:cNvSpPr>
            <p:nvPr/>
          </p:nvSpPr>
          <p:spPr bwMode="ltGray">
            <a:xfrm>
              <a:off x="2860830" y="4683830"/>
              <a:ext cx="486134" cy="973900"/>
            </a:xfrm>
            <a:custGeom>
              <a:avLst/>
              <a:gdLst>
                <a:gd name="T0" fmla="*/ 802631221 w 10000"/>
                <a:gd name="T1" fmla="*/ 2147483647 h 10001"/>
                <a:gd name="T2" fmla="*/ 819678566 w 10000"/>
                <a:gd name="T3" fmla="*/ 2147483647 h 10001"/>
                <a:gd name="T4" fmla="*/ 853874685 w 10000"/>
                <a:gd name="T5" fmla="*/ 1967533265 h 10001"/>
                <a:gd name="T6" fmla="*/ 973406687 w 10000"/>
                <a:gd name="T7" fmla="*/ 1492674353 h 10001"/>
                <a:gd name="T8" fmla="*/ 1024544940 w 10000"/>
                <a:gd name="T9" fmla="*/ 1357359291 h 10001"/>
                <a:gd name="T10" fmla="*/ 1058741058 w 10000"/>
                <a:gd name="T11" fmla="*/ 949726543 h 10001"/>
                <a:gd name="T12" fmla="*/ 1041694469 w 10000"/>
                <a:gd name="T13" fmla="*/ 882500758 h 10001"/>
                <a:gd name="T14" fmla="*/ 990453276 w 10000"/>
                <a:gd name="T15" fmla="*/ 1018659601 h 10001"/>
                <a:gd name="T16" fmla="*/ 887966348 w 10000"/>
                <a:gd name="T17" fmla="*/ 1221200448 h 10001"/>
                <a:gd name="T18" fmla="*/ 802631221 w 10000"/>
                <a:gd name="T19" fmla="*/ 1153965566 h 10001"/>
                <a:gd name="T20" fmla="*/ 819678566 w 10000"/>
                <a:gd name="T21" fmla="*/ 678253206 h 10001"/>
                <a:gd name="T22" fmla="*/ 768434913 w 10000"/>
                <a:gd name="T23" fmla="*/ 542947242 h 10001"/>
                <a:gd name="T24" fmla="*/ 665947985 w 10000"/>
                <a:gd name="T25" fmla="*/ 407632559 h 10001"/>
                <a:gd name="T26" fmla="*/ 614704521 w 10000"/>
                <a:gd name="T27" fmla="*/ 271473810 h 10001"/>
                <a:gd name="T28" fmla="*/ 563568540 w 10000"/>
                <a:gd name="T29" fmla="*/ 0 h 10001"/>
                <a:gd name="T30" fmla="*/ 495172897 w 10000"/>
                <a:gd name="T31" fmla="*/ 68932608 h 10001"/>
                <a:gd name="T32" fmla="*/ 478128200 w 10000"/>
                <a:gd name="T33" fmla="*/ 135314825 h 10001"/>
                <a:gd name="T34" fmla="*/ 392793357 w 10000"/>
                <a:gd name="T35" fmla="*/ 68932608 h 10001"/>
                <a:gd name="T36" fmla="*/ 358596860 w 10000"/>
                <a:gd name="T37" fmla="*/ 68932608 h 10001"/>
                <a:gd name="T38" fmla="*/ 336467366 w 10000"/>
                <a:gd name="T39" fmla="*/ 111481133 h 10001"/>
                <a:gd name="T40" fmla="*/ 341549893 w 10000"/>
                <a:gd name="T41" fmla="*/ 204238359 h 10001"/>
                <a:gd name="T42" fmla="*/ 324503115 w 10000"/>
                <a:gd name="T43" fmla="*/ 474859102 h 10001"/>
                <a:gd name="T44" fmla="*/ 273261922 w 10000"/>
                <a:gd name="T45" fmla="*/ 678253206 h 10001"/>
                <a:gd name="T46" fmla="*/ 273261922 w 10000"/>
                <a:gd name="T47" fmla="*/ 1085041605 h 10001"/>
                <a:gd name="T48" fmla="*/ 239062965 w 10000"/>
                <a:gd name="T49" fmla="*/ 1357359291 h 10001"/>
                <a:gd name="T50" fmla="*/ 187821819 w 10000"/>
                <a:gd name="T51" fmla="*/ 2147483647 h 10001"/>
                <a:gd name="T52" fmla="*/ 204866468 w 10000"/>
                <a:gd name="T53" fmla="*/ 2147483647 h 10001"/>
                <a:gd name="T54" fmla="*/ 102486975 w 10000"/>
                <a:gd name="T55" fmla="*/ 2147483647 h 10001"/>
                <a:gd name="T56" fmla="*/ 85334915 w 10000"/>
                <a:gd name="T57" fmla="*/ 2147483647 h 10001"/>
                <a:gd name="T58" fmla="*/ 85334915 w 10000"/>
                <a:gd name="T59" fmla="*/ 2147483647 h 10001"/>
                <a:gd name="T60" fmla="*/ 68288089 w 10000"/>
                <a:gd name="T61" fmla="*/ 2147483647 h 10001"/>
                <a:gd name="T62" fmla="*/ 102486975 w 10000"/>
                <a:gd name="T63" fmla="*/ 2147483647 h 10001"/>
                <a:gd name="T64" fmla="*/ 51243488 w 10000"/>
                <a:gd name="T65" fmla="*/ 2147483647 h 10001"/>
                <a:gd name="T66" fmla="*/ 0 w 10000"/>
                <a:gd name="T67" fmla="*/ 2147483647 h 10001"/>
                <a:gd name="T68" fmla="*/ 17046831 w 10000"/>
                <a:gd name="T69" fmla="*/ 2147483647 h 10001"/>
                <a:gd name="T70" fmla="*/ 72524616 w 10000"/>
                <a:gd name="T71" fmla="*/ 2147483647 h 10001"/>
                <a:gd name="T72" fmla="*/ 251450334 w 10000"/>
                <a:gd name="T73" fmla="*/ 2147483647 h 10001"/>
                <a:gd name="T74" fmla="*/ 231017476 w 10000"/>
                <a:gd name="T75" fmla="*/ 2147483647 h 10001"/>
                <a:gd name="T76" fmla="*/ 239062965 w 10000"/>
                <a:gd name="T77" fmla="*/ 2147483647 h 10001"/>
                <a:gd name="T78" fmla="*/ 285967008 w 10000"/>
                <a:gd name="T79" fmla="*/ 2147483647 h 10001"/>
                <a:gd name="T80" fmla="*/ 335091097 w 10000"/>
                <a:gd name="T81" fmla="*/ 2147483647 h 10001"/>
                <a:gd name="T82" fmla="*/ 388346453 w 10000"/>
                <a:gd name="T83" fmla="*/ 2147483647 h 10001"/>
                <a:gd name="T84" fmla="*/ 409838148 w 10000"/>
                <a:gd name="T85" fmla="*/ 2147483647 h 10001"/>
                <a:gd name="T86" fmla="*/ 358596860 w 10000"/>
                <a:gd name="T87" fmla="*/ 2147483647 h 10001"/>
                <a:gd name="T88" fmla="*/ 324503115 w 10000"/>
                <a:gd name="T89" fmla="*/ 2147483647 h 10001"/>
                <a:gd name="T90" fmla="*/ 400098105 w 10000"/>
                <a:gd name="T91" fmla="*/ 2147483647 h 10001"/>
                <a:gd name="T92" fmla="*/ 420425941 w 10000"/>
                <a:gd name="T93" fmla="*/ 2147483647 h 10001"/>
                <a:gd name="T94" fmla="*/ 461081612 w 10000"/>
                <a:gd name="T95" fmla="*/ 2147483647 h 10001"/>
                <a:gd name="T96" fmla="*/ 506078596 w 10000"/>
                <a:gd name="T97" fmla="*/ 2147483647 h 10001"/>
                <a:gd name="T98" fmla="*/ 512325076 w 10000"/>
                <a:gd name="T99" fmla="*/ 2147483647 h 10001"/>
                <a:gd name="T100" fmla="*/ 575638003 w 10000"/>
                <a:gd name="T101" fmla="*/ 2147483647 h 10001"/>
                <a:gd name="T102" fmla="*/ 569179207 w 10000"/>
                <a:gd name="T103" fmla="*/ 2147483647 h 10001"/>
                <a:gd name="T104" fmla="*/ 580612858 w 10000"/>
                <a:gd name="T105" fmla="*/ 2147483647 h 10001"/>
                <a:gd name="T106" fmla="*/ 614704521 w 10000"/>
                <a:gd name="T107" fmla="*/ 2147483647 h 10001"/>
                <a:gd name="T108" fmla="*/ 697499048 w 10000"/>
                <a:gd name="T109" fmla="*/ 2147483647 h 10001"/>
                <a:gd name="T110" fmla="*/ 819571084 w 10000"/>
                <a:gd name="T111" fmla="*/ 2147483647 h 10001"/>
                <a:gd name="T112" fmla="*/ 870919759 w 10000"/>
                <a:gd name="T113" fmla="*/ 2147483647 h 10001"/>
                <a:gd name="T114" fmla="*/ 905012937 w 10000"/>
                <a:gd name="T115" fmla="*/ 2147483647 h 10001"/>
                <a:gd name="T116" fmla="*/ 870919759 w 10000"/>
                <a:gd name="T117" fmla="*/ 2147483647 h 10001"/>
                <a:gd name="T118" fmla="*/ 819678566 w 10000"/>
                <a:gd name="T119" fmla="*/ 2147483647 h 10001"/>
                <a:gd name="T120" fmla="*/ 817983823 w 10000"/>
                <a:gd name="T121" fmla="*/ 2147483647 h 10001"/>
                <a:gd name="T122" fmla="*/ 802631221 w 10000"/>
                <a:gd name="T123" fmla="*/ 2147483647 h 10001"/>
                <a:gd name="T124" fmla="*/ 802631221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00"/>
                <a:gd name="T190" fmla="*/ 0 h 10001"/>
                <a:gd name="T191" fmla="*/ 10000 w 10000"/>
                <a:gd name="T192" fmla="*/ 10001 h 100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9" name="Freeform 444"/>
            <p:cNvSpPr>
              <a:spLocks/>
            </p:cNvSpPr>
            <p:nvPr/>
          </p:nvSpPr>
          <p:spPr bwMode="ltGray">
            <a:xfrm>
              <a:off x="2795578" y="4581057"/>
              <a:ext cx="249592" cy="1212072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463"/>
                <a:gd name="T130" fmla="*/ 0 h 11339"/>
                <a:gd name="T131" fmla="*/ 14463 w 14463"/>
                <a:gd name="T132" fmla="*/ 11339 h 11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0" name="Freeform 410"/>
            <p:cNvSpPr>
              <a:spLocks/>
            </p:cNvSpPr>
            <p:nvPr/>
          </p:nvSpPr>
          <p:spPr bwMode="ltGray">
            <a:xfrm>
              <a:off x="3125105" y="4634890"/>
              <a:ext cx="205547" cy="192496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1" name="Freeform 412"/>
            <p:cNvSpPr>
              <a:spLocks/>
            </p:cNvSpPr>
            <p:nvPr/>
          </p:nvSpPr>
          <p:spPr bwMode="ltGray">
            <a:xfrm>
              <a:off x="2966866" y="4421187"/>
              <a:ext cx="274062" cy="295269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84436935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41"/>
                <a:gd name="T94" fmla="*/ 0 h 10000"/>
                <a:gd name="T95" fmla="*/ 10141 w 10141"/>
                <a:gd name="T96" fmla="*/ 10000 h 1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2" name="Freeform 405"/>
            <p:cNvSpPr>
              <a:spLocks/>
            </p:cNvSpPr>
            <p:nvPr/>
          </p:nvSpPr>
          <p:spPr bwMode="ltGray">
            <a:xfrm>
              <a:off x="2828204" y="4145493"/>
              <a:ext cx="200652" cy="143556"/>
            </a:xfrm>
            <a:custGeom>
              <a:avLst/>
              <a:gdLst>
                <a:gd name="T0" fmla="*/ 0 w 10000"/>
                <a:gd name="T1" fmla="*/ 148122343 h 10000"/>
                <a:gd name="T2" fmla="*/ 0 w 10000"/>
                <a:gd name="T3" fmla="*/ 148122343 h 10000"/>
                <a:gd name="T4" fmla="*/ 290734304 w 10000"/>
                <a:gd name="T5" fmla="*/ 211614627 h 10000"/>
                <a:gd name="T6" fmla="*/ 465180916 w 10000"/>
                <a:gd name="T7" fmla="*/ 275068857 h 10000"/>
                <a:gd name="T8" fmla="*/ 697771452 w 10000"/>
                <a:gd name="T9" fmla="*/ 275068857 h 10000"/>
                <a:gd name="T10" fmla="*/ 814066330 w 10000"/>
                <a:gd name="T11" fmla="*/ 338561253 h 10000"/>
                <a:gd name="T12" fmla="*/ 765801956 w 10000"/>
                <a:gd name="T13" fmla="*/ 310910052 h 10000"/>
                <a:gd name="T14" fmla="*/ 814066330 w 10000"/>
                <a:gd name="T15" fmla="*/ 338561253 h 10000"/>
                <a:gd name="T16" fmla="*/ 930361832 w 10000"/>
                <a:gd name="T17" fmla="*/ 380877596 h 10000"/>
                <a:gd name="T18" fmla="*/ 1046656710 w 10000"/>
                <a:gd name="T19" fmla="*/ 148122343 h 10000"/>
                <a:gd name="T20" fmla="*/ 988505522 w 10000"/>
                <a:gd name="T21" fmla="*/ 42316329 h 10000"/>
                <a:gd name="T22" fmla="*/ 1453686595 w 10000"/>
                <a:gd name="T23" fmla="*/ 0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10000"/>
                <a:gd name="T38" fmla="*/ 10000 w 10000"/>
                <a:gd name="T39" fmla="*/ 10000 h 1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10000">
                  <a:moveTo>
                    <a:pt x="0" y="3889"/>
                  </a:moveTo>
                  <a:lnTo>
                    <a:pt x="0" y="3889"/>
                  </a:lnTo>
                  <a:lnTo>
                    <a:pt x="2000" y="5556"/>
                  </a:lnTo>
                  <a:lnTo>
                    <a:pt x="3200" y="7222"/>
                  </a:lnTo>
                  <a:lnTo>
                    <a:pt x="4800" y="7222"/>
                  </a:lnTo>
                  <a:lnTo>
                    <a:pt x="5600" y="8889"/>
                  </a:lnTo>
                  <a:lnTo>
                    <a:pt x="5268" y="8163"/>
                  </a:lnTo>
                  <a:lnTo>
                    <a:pt x="5600" y="8889"/>
                  </a:lnTo>
                  <a:lnTo>
                    <a:pt x="6400" y="10000"/>
                  </a:lnTo>
                  <a:lnTo>
                    <a:pt x="7200" y="3889"/>
                  </a:lnTo>
                  <a:cubicBezTo>
                    <a:pt x="7067" y="2963"/>
                    <a:pt x="6933" y="2037"/>
                    <a:pt x="6800" y="1111"/>
                  </a:cubicBezTo>
                  <a:lnTo>
                    <a:pt x="10000" y="0"/>
                  </a:ln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3" name="Freeform 407"/>
            <p:cNvSpPr>
              <a:spLocks/>
            </p:cNvSpPr>
            <p:nvPr/>
          </p:nvSpPr>
          <p:spPr bwMode="ltGray">
            <a:xfrm>
              <a:off x="3159362" y="3974205"/>
              <a:ext cx="120718" cy="184339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4" name="Freeform 408"/>
            <p:cNvSpPr>
              <a:spLocks/>
            </p:cNvSpPr>
            <p:nvPr/>
          </p:nvSpPr>
          <p:spPr bwMode="ltGray">
            <a:xfrm>
              <a:off x="3346964" y="4039458"/>
              <a:ext cx="78303" cy="96248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2"/>
                <a:gd name="T29" fmla="*/ 60 w 6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5" name="Freeform 417"/>
            <p:cNvSpPr>
              <a:spLocks/>
            </p:cNvSpPr>
            <p:nvPr/>
          </p:nvSpPr>
          <p:spPr bwMode="ltGray">
            <a:xfrm>
              <a:off x="3250716" y="4036195"/>
              <a:ext cx="99511" cy="112561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6" name="Freeform 418"/>
            <p:cNvSpPr>
              <a:spLocks/>
            </p:cNvSpPr>
            <p:nvPr/>
          </p:nvSpPr>
          <p:spPr bwMode="ltGray">
            <a:xfrm>
              <a:off x="2877144" y="3887744"/>
              <a:ext cx="342578" cy="288745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7" name="Freeform 421"/>
            <p:cNvSpPr>
              <a:spLocks/>
            </p:cNvSpPr>
            <p:nvPr/>
          </p:nvSpPr>
          <p:spPr bwMode="ltGray">
            <a:xfrm>
              <a:off x="2683016" y="4143863"/>
              <a:ext cx="138663" cy="153344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8" name="Freeform 263"/>
            <p:cNvSpPr>
              <a:spLocks/>
            </p:cNvSpPr>
            <p:nvPr/>
          </p:nvSpPr>
          <p:spPr bwMode="ltGray">
            <a:xfrm>
              <a:off x="5115317" y="2437499"/>
              <a:ext cx="50570" cy="99510"/>
            </a:xfrm>
            <a:custGeom>
              <a:avLst/>
              <a:gdLst>
                <a:gd name="T0" fmla="*/ 9 w 429209"/>
                <a:gd name="T1" fmla="*/ 141 h 839755"/>
                <a:gd name="T2" fmla="*/ 10 w 429209"/>
                <a:gd name="T3" fmla="*/ 99 h 839755"/>
                <a:gd name="T4" fmla="*/ 0 w 429209"/>
                <a:gd name="T5" fmla="*/ 92 h 839755"/>
                <a:gd name="T6" fmla="*/ 19 w 429209"/>
                <a:gd name="T7" fmla="*/ 23 h 839755"/>
                <a:gd name="T8" fmla="*/ 45 w 429209"/>
                <a:gd name="T9" fmla="*/ 23 h 839755"/>
                <a:gd name="T10" fmla="*/ 68 w 429209"/>
                <a:gd name="T11" fmla="*/ 0 h 839755"/>
                <a:gd name="T12" fmla="*/ 71 w 429209"/>
                <a:gd name="T13" fmla="*/ 46 h 839755"/>
                <a:gd name="T14" fmla="*/ 74 w 429209"/>
                <a:gd name="T15" fmla="*/ 72 h 839755"/>
                <a:gd name="T16" fmla="*/ 39 w 429209"/>
                <a:gd name="T17" fmla="*/ 112 h 839755"/>
                <a:gd name="T18" fmla="*/ 39 w 429209"/>
                <a:gd name="T19" fmla="*/ 148 h 839755"/>
                <a:gd name="T20" fmla="*/ 19 w 429209"/>
                <a:gd name="T21" fmla="*/ 138 h 839755"/>
                <a:gd name="T22" fmla="*/ 9 w 429209"/>
                <a:gd name="T23" fmla="*/ 141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9209"/>
                <a:gd name="T37" fmla="*/ 0 h 839755"/>
                <a:gd name="T38" fmla="*/ 429209 w 429209"/>
                <a:gd name="T39" fmla="*/ 839755 h 8397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9" name="Freeform 295"/>
            <p:cNvSpPr>
              <a:spLocks/>
            </p:cNvSpPr>
            <p:nvPr/>
          </p:nvSpPr>
          <p:spPr bwMode="ltGray">
            <a:xfrm>
              <a:off x="6412217" y="3142231"/>
              <a:ext cx="450245" cy="429037"/>
            </a:xfrm>
            <a:custGeom>
              <a:avLst/>
              <a:gdLst>
                <a:gd name="T0" fmla="*/ 11649570 w 10944"/>
                <a:gd name="T1" fmla="*/ 15612565 h 10652"/>
                <a:gd name="T2" fmla="*/ 12922423 w 10944"/>
                <a:gd name="T3" fmla="*/ 14869455 h 10652"/>
                <a:gd name="T4" fmla="*/ 11553405 w 10944"/>
                <a:gd name="T5" fmla="*/ 12451359 h 10652"/>
                <a:gd name="T6" fmla="*/ 11816279 w 10944"/>
                <a:gd name="T7" fmla="*/ 11514819 h 10652"/>
                <a:gd name="T8" fmla="*/ 12310038 w 10944"/>
                <a:gd name="T9" fmla="*/ 10925238 h 10652"/>
                <a:gd name="T10" fmla="*/ 13584492 w 10944"/>
                <a:gd name="T11" fmla="*/ 10807024 h 10652"/>
                <a:gd name="T12" fmla="*/ 15177950 w 10944"/>
                <a:gd name="T13" fmla="*/ 7796288 h 10652"/>
                <a:gd name="T14" fmla="*/ 16058053 w 10944"/>
                <a:gd name="T15" fmla="*/ 5858730 h 10652"/>
                <a:gd name="T16" fmla="*/ 16599895 w 10944"/>
                <a:gd name="T17" fmla="*/ 3879741 h 10652"/>
                <a:gd name="T18" fmla="*/ 15570699 w 10944"/>
                <a:gd name="T19" fmla="*/ 3185783 h 10652"/>
                <a:gd name="T20" fmla="*/ 15692527 w 10944"/>
                <a:gd name="T21" fmla="*/ 1733349 h 10652"/>
                <a:gd name="T22" fmla="*/ 17468748 w 10944"/>
                <a:gd name="T23" fmla="*/ 1300394 h 10652"/>
                <a:gd name="T24" fmla="*/ 17140135 w 10944"/>
                <a:gd name="T25" fmla="*/ 717006 h 10652"/>
                <a:gd name="T26" fmla="*/ 16405922 w 10944"/>
                <a:gd name="T27" fmla="*/ 274801 h 10652"/>
                <a:gd name="T28" fmla="*/ 15463283 w 10944"/>
                <a:gd name="T29" fmla="*/ 1529 h 10652"/>
                <a:gd name="T30" fmla="*/ 13459461 w 10944"/>
                <a:gd name="T31" fmla="*/ 363853 h 10652"/>
                <a:gd name="T32" fmla="*/ 12484793 w 10944"/>
                <a:gd name="T33" fmla="*/ 403794 h 10652"/>
                <a:gd name="T34" fmla="*/ 11359432 w 10944"/>
                <a:gd name="T35" fmla="*/ 879746 h 10652"/>
                <a:gd name="T36" fmla="*/ 11114134 w 10944"/>
                <a:gd name="T37" fmla="*/ 2491824 h 10652"/>
                <a:gd name="T38" fmla="*/ 11114134 w 10944"/>
                <a:gd name="T39" fmla="*/ 3185783 h 10652"/>
                <a:gd name="T40" fmla="*/ 10769467 w 10944"/>
                <a:gd name="T41" fmla="*/ 3532743 h 10652"/>
                <a:gd name="T42" fmla="*/ 10379918 w 10944"/>
                <a:gd name="T43" fmla="*/ 4734872 h 10652"/>
                <a:gd name="T44" fmla="*/ 8369689 w 10944"/>
                <a:gd name="T45" fmla="*/ 5620773 h 10652"/>
                <a:gd name="T46" fmla="*/ 7342095 w 10944"/>
                <a:gd name="T47" fmla="*/ 6314732 h 10652"/>
                <a:gd name="T48" fmla="*/ 6311338 w 10944"/>
                <a:gd name="T49" fmla="*/ 7694967 h 10652"/>
                <a:gd name="T50" fmla="*/ 4256188 w 10944"/>
                <a:gd name="T51" fmla="*/ 8052705 h 10652"/>
                <a:gd name="T52" fmla="*/ 2274785 w 10944"/>
                <a:gd name="T53" fmla="*/ 9611045 h 10652"/>
                <a:gd name="T54" fmla="*/ 270921 w 10944"/>
                <a:gd name="T55" fmla="*/ 9515839 h 10652"/>
                <a:gd name="T56" fmla="*/ 1123760 w 10944"/>
                <a:gd name="T57" fmla="*/ 10759440 h 10652"/>
                <a:gd name="T58" fmla="*/ 2133699 w 10944"/>
                <a:gd name="T59" fmla="*/ 11244604 h 10652"/>
                <a:gd name="T60" fmla="*/ 2160963 w 10944"/>
                <a:gd name="T61" fmla="*/ 11743564 h 10652"/>
                <a:gd name="T62" fmla="*/ 2199438 w 10944"/>
                <a:gd name="T63" fmla="*/ 12224142 h 10652"/>
                <a:gd name="T64" fmla="*/ 1623926 w 10944"/>
                <a:gd name="T65" fmla="*/ 12488203 h 10652"/>
                <a:gd name="T66" fmla="*/ 516179 w 10944"/>
                <a:gd name="T67" fmla="*/ 13374063 h 10652"/>
                <a:gd name="T68" fmla="*/ 750228 w 10944"/>
                <a:gd name="T69" fmla="*/ 14095655 h 10652"/>
                <a:gd name="T70" fmla="*/ 9810852 w 10944"/>
                <a:gd name="T71" fmla="*/ 16354107 h 10652"/>
                <a:gd name="T72" fmla="*/ 10229264 w 10944"/>
                <a:gd name="T73" fmla="*/ 16126890 h 10652"/>
                <a:gd name="T74" fmla="*/ 11649570 w 10944"/>
                <a:gd name="T75" fmla="*/ 15612565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44"/>
                <a:gd name="T115" fmla="*/ 0 h 10652"/>
                <a:gd name="T116" fmla="*/ 10944 w 10944"/>
                <a:gd name="T117" fmla="*/ 10652 h 106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0" name="Freeform 296"/>
            <p:cNvSpPr>
              <a:spLocks/>
            </p:cNvSpPr>
            <p:nvPr/>
          </p:nvSpPr>
          <p:spPr bwMode="ltGray">
            <a:xfrm>
              <a:off x="6663440" y="3147124"/>
              <a:ext cx="750408" cy="915172"/>
            </a:xfrm>
            <a:custGeom>
              <a:avLst/>
              <a:gdLst>
                <a:gd name="T0" fmla="*/ 0 w 10736"/>
                <a:gd name="T1" fmla="*/ 0 h 10000"/>
                <a:gd name="T2" fmla="*/ 10736 w 10736"/>
                <a:gd name="T3" fmla="*/ 10000 h 10000"/>
              </a:gdLst>
              <a:ahLst/>
              <a:cxnLst>
                <a:cxn ang="0">
                  <a:pos x="9397" y="4647"/>
                </a:cxn>
                <a:cxn ang="0">
                  <a:pos x="9543" y="5202"/>
                </a:cxn>
                <a:cxn ang="0">
                  <a:pos x="10736" y="4050"/>
                </a:cxn>
                <a:cxn ang="0">
                  <a:pos x="10593" y="3380"/>
                </a:cxn>
                <a:cxn ang="0">
                  <a:pos x="10055" y="2790"/>
                </a:cxn>
                <a:cxn ang="0">
                  <a:pos x="9075" y="2540"/>
                </a:cxn>
                <a:cxn ang="0">
                  <a:pos x="8793" y="3233"/>
                </a:cxn>
                <a:cxn ang="0">
                  <a:pos x="8437" y="3459"/>
                </a:cxn>
                <a:cxn ang="0">
                  <a:pos x="8262" y="3149"/>
                </a:cxn>
                <a:cxn ang="0">
                  <a:pos x="7254" y="3152"/>
                </a:cxn>
                <a:cxn ang="0">
                  <a:pos x="6808" y="3468"/>
                </a:cxn>
                <a:cxn ang="0">
                  <a:pos x="6138" y="3363"/>
                </a:cxn>
                <a:cxn ang="0">
                  <a:pos x="4240" y="2732"/>
                </a:cxn>
                <a:cxn ang="0">
                  <a:pos x="4017" y="1891"/>
                </a:cxn>
                <a:cxn ang="0">
                  <a:pos x="4017" y="1156"/>
                </a:cxn>
                <a:cxn ang="0">
                  <a:pos x="4233" y="601"/>
                </a:cxn>
                <a:cxn ang="0">
                  <a:pos x="3571" y="0"/>
                </a:cxn>
                <a:cxn ang="0">
                  <a:pos x="3236" y="105"/>
                </a:cxn>
                <a:cxn ang="0">
                  <a:pos x="2120" y="420"/>
                </a:cxn>
                <a:cxn ang="0">
                  <a:pos x="2455" y="1156"/>
                </a:cxn>
                <a:cxn ang="0">
                  <a:pos x="2009" y="2102"/>
                </a:cxn>
                <a:cxn ang="0">
                  <a:pos x="893" y="3047"/>
                </a:cxn>
                <a:cxn ang="0">
                  <a:pos x="781" y="3783"/>
                </a:cxn>
                <a:cxn ang="0">
                  <a:pos x="670" y="4413"/>
                </a:cxn>
                <a:cxn ang="0">
                  <a:pos x="0" y="4623"/>
                </a:cxn>
                <a:cxn ang="0">
                  <a:pos x="781" y="5569"/>
                </a:cxn>
                <a:cxn ang="0">
                  <a:pos x="1673" y="7145"/>
                </a:cxn>
                <a:cxn ang="0">
                  <a:pos x="2566" y="8949"/>
                </a:cxn>
                <a:cxn ang="0">
                  <a:pos x="3236" y="10000"/>
                </a:cxn>
                <a:cxn ang="0">
                  <a:pos x="4017" y="9159"/>
                </a:cxn>
                <a:cxn ang="0">
                  <a:pos x="4240" y="8004"/>
                </a:cxn>
                <a:cxn ang="0">
                  <a:pos x="5133" y="6725"/>
                </a:cxn>
                <a:cxn ang="0">
                  <a:pos x="6639" y="5875"/>
                </a:cxn>
                <a:cxn ang="0">
                  <a:pos x="8062" y="5306"/>
                </a:cxn>
                <a:cxn ang="0">
                  <a:pos x="7954" y="4393"/>
                </a:cxn>
                <a:cxn ang="0">
                  <a:pos x="8411" y="4228"/>
                </a:cxn>
              </a:cxnLst>
              <a:rect l="T0" t="T1" r="T2" b="T3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1" name="Freeform 297"/>
            <p:cNvSpPr>
              <a:spLocks/>
            </p:cNvSpPr>
            <p:nvPr/>
          </p:nvSpPr>
          <p:spPr bwMode="ltGray">
            <a:xfrm>
              <a:off x="6394273" y="3114498"/>
              <a:ext cx="363784" cy="282219"/>
            </a:xfrm>
            <a:custGeom>
              <a:avLst/>
              <a:gdLst>
                <a:gd name="T0" fmla="*/ 11195818 w 10348"/>
                <a:gd name="T1" fmla="*/ 204963 h 11017"/>
                <a:gd name="T2" fmla="*/ 10067345 w 10348"/>
                <a:gd name="T3" fmla="*/ 732626 h 11017"/>
                <a:gd name="T4" fmla="*/ 9304892 w 10348"/>
                <a:gd name="T5" fmla="*/ 732626 h 11017"/>
                <a:gd name="T6" fmla="*/ 9049954 w 10348"/>
                <a:gd name="T7" fmla="*/ 183150 h 11017"/>
                <a:gd name="T8" fmla="*/ 8796212 w 10348"/>
                <a:gd name="T9" fmla="*/ 0 h 11017"/>
                <a:gd name="T10" fmla="*/ 8033759 w 10348"/>
                <a:gd name="T11" fmla="*/ 549475 h 11017"/>
                <a:gd name="T12" fmla="*/ 7525081 w 10348"/>
                <a:gd name="T13" fmla="*/ 916399 h 11017"/>
                <a:gd name="T14" fmla="*/ 6553293 w 10348"/>
                <a:gd name="T15" fmla="*/ 722654 h 11017"/>
                <a:gd name="T16" fmla="*/ 6000175 w 10348"/>
                <a:gd name="T17" fmla="*/ 732626 h 11017"/>
                <a:gd name="T18" fmla="*/ 5236559 w 10348"/>
                <a:gd name="T19" fmla="*/ 732626 h 11017"/>
                <a:gd name="T20" fmla="*/ 4220364 w 10348"/>
                <a:gd name="T21" fmla="*/ 549475 h 11017"/>
                <a:gd name="T22" fmla="*/ 3965427 w 10348"/>
                <a:gd name="T23" fmla="*/ 1465874 h 11017"/>
                <a:gd name="T24" fmla="*/ 2695459 w 10348"/>
                <a:gd name="T25" fmla="*/ 1832200 h 11017"/>
                <a:gd name="T26" fmla="*/ 2186780 w 10348"/>
                <a:gd name="T27" fmla="*/ 2198500 h 11017"/>
                <a:gd name="T28" fmla="*/ 1424327 w 10348"/>
                <a:gd name="T29" fmla="*/ 2015350 h 11017"/>
                <a:gd name="T30" fmla="*/ 671248 w 10348"/>
                <a:gd name="T31" fmla="*/ 1773019 h 11017"/>
                <a:gd name="T32" fmla="*/ 416310 w 10348"/>
                <a:gd name="T33" fmla="*/ 2931749 h 11017"/>
                <a:gd name="T34" fmla="*/ 406936 w 10348"/>
                <a:gd name="T35" fmla="*/ 3664400 h 11017"/>
                <a:gd name="T36" fmla="*/ 0 w 10348"/>
                <a:gd name="T37" fmla="*/ 4818143 h 11017"/>
                <a:gd name="T38" fmla="*/ 935525 w 10348"/>
                <a:gd name="T39" fmla="*/ 5243649 h 11017"/>
                <a:gd name="T40" fmla="*/ 915648 w 10348"/>
                <a:gd name="T41" fmla="*/ 6046672 h 11017"/>
                <a:gd name="T42" fmla="*/ 551955 w 10348"/>
                <a:gd name="T43" fmla="*/ 6616715 h 11017"/>
                <a:gd name="T44" fmla="*/ 1596236 w 10348"/>
                <a:gd name="T45" fmla="*/ 6779299 h 11017"/>
                <a:gd name="T46" fmla="*/ 2114287 w 10348"/>
                <a:gd name="T47" fmla="*/ 6786154 h 11017"/>
                <a:gd name="T48" fmla="*/ 3536254 w 10348"/>
                <a:gd name="T49" fmla="*/ 6840349 h 11017"/>
                <a:gd name="T50" fmla="*/ 5592076 w 10348"/>
                <a:gd name="T51" fmla="*/ 6392431 h 11017"/>
                <a:gd name="T52" fmla="*/ 5906643 w 10348"/>
                <a:gd name="T53" fmla="*/ 5557624 h 11017"/>
                <a:gd name="T54" fmla="*/ 6894784 w 10348"/>
                <a:gd name="T55" fmla="*/ 5354531 h 11017"/>
                <a:gd name="T56" fmla="*/ 8474632 w 10348"/>
                <a:gd name="T57" fmla="*/ 4845564 h 11017"/>
                <a:gd name="T58" fmla="*/ 8533098 w 10348"/>
                <a:gd name="T59" fmla="*/ 4213850 h 11017"/>
                <a:gd name="T60" fmla="*/ 8872228 w 10348"/>
                <a:gd name="T61" fmla="*/ 4051266 h 11017"/>
                <a:gd name="T62" fmla="*/ 9318918 w 10348"/>
                <a:gd name="T63" fmla="*/ 3786500 h 11017"/>
                <a:gd name="T64" fmla="*/ 10079045 w 10348"/>
                <a:gd name="T65" fmla="*/ 3074415 h 11017"/>
                <a:gd name="T66" fmla="*/ 10224030 w 10348"/>
                <a:gd name="T67" fmla="*/ 2646441 h 11017"/>
                <a:gd name="T68" fmla="*/ 10726892 w 10348"/>
                <a:gd name="T69" fmla="*/ 1995407 h 11017"/>
                <a:gd name="T70" fmla="*/ 10321120 w 10348"/>
                <a:gd name="T71" fmla="*/ 1282724 h 11017"/>
                <a:gd name="T72" fmla="*/ 12100929 w 10348"/>
                <a:gd name="T73" fmla="*/ 1099574 h 11017"/>
                <a:gd name="T74" fmla="*/ 11592251 w 10348"/>
                <a:gd name="T75" fmla="*/ 549475 h 11017"/>
                <a:gd name="T76" fmla="*/ 11195818 w 10348"/>
                <a:gd name="T77" fmla="*/ 20496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348"/>
                <a:gd name="T118" fmla="*/ 0 h 11017"/>
                <a:gd name="T119" fmla="*/ 10348 w 10348"/>
                <a:gd name="T120" fmla="*/ 11017 h 110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2" name="Freeform 298"/>
            <p:cNvSpPr>
              <a:spLocks/>
            </p:cNvSpPr>
            <p:nvPr/>
          </p:nvSpPr>
          <p:spPr bwMode="ltGray">
            <a:xfrm>
              <a:off x="7211564" y="3535379"/>
              <a:ext cx="115824" cy="141926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78"/>
                <a:gd name="T47" fmla="*/ 90 w 90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3" name="Freeform 331"/>
            <p:cNvSpPr>
              <a:spLocks/>
            </p:cNvSpPr>
            <p:nvPr/>
          </p:nvSpPr>
          <p:spPr bwMode="ltGray">
            <a:xfrm>
              <a:off x="6961973" y="3347777"/>
              <a:ext cx="220228" cy="123981"/>
            </a:xfrm>
            <a:custGeom>
              <a:avLst/>
              <a:gdLst>
                <a:gd name="T0" fmla="*/ 295343166 w 10000"/>
                <a:gd name="T1" fmla="*/ 23464648 h 11631"/>
                <a:gd name="T2" fmla="*/ 211266544 w 10000"/>
                <a:gd name="T3" fmla="*/ 19464679 h 11631"/>
                <a:gd name="T4" fmla="*/ 80079812 w 10000"/>
                <a:gd name="T5" fmla="*/ 5066397 h 11631"/>
                <a:gd name="T6" fmla="*/ 34045730 w 10000"/>
                <a:gd name="T7" fmla="*/ 0 h 11631"/>
                <a:gd name="T8" fmla="*/ 0 w 10000"/>
                <a:gd name="T9" fmla="*/ 20905300 h 11631"/>
                <a:gd name="T10" fmla="*/ 132916036 w 10000"/>
                <a:gd name="T11" fmla="*/ 40409064 h 11631"/>
                <a:gd name="T12" fmla="*/ 226829190 w 10000"/>
                <a:gd name="T13" fmla="*/ 44652850 h 11631"/>
                <a:gd name="T14" fmla="*/ 308023402 w 10000"/>
                <a:gd name="T15" fmla="*/ 50624540 h 11631"/>
                <a:gd name="T16" fmla="*/ 333384903 w 10000"/>
                <a:gd name="T17" fmla="*/ 37910715 h 11631"/>
                <a:gd name="T18" fmla="*/ 384261094 w 10000"/>
                <a:gd name="T19" fmla="*/ 35377574 h 11631"/>
                <a:gd name="T20" fmla="*/ 342568769 w 10000"/>
                <a:gd name="T21" fmla="*/ 29418954 h 11631"/>
                <a:gd name="T22" fmla="*/ 319320726 w 10000"/>
                <a:gd name="T23" fmla="*/ 28822644 h 11631"/>
                <a:gd name="T24" fmla="*/ 295343166 w 10000"/>
                <a:gd name="T25" fmla="*/ 23464648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1631"/>
                <a:gd name="T41" fmla="*/ 10000 w 10000"/>
                <a:gd name="T42" fmla="*/ 11631 h 116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4" name="Freeform 447"/>
            <p:cNvSpPr>
              <a:spLocks/>
            </p:cNvSpPr>
            <p:nvPr/>
          </p:nvSpPr>
          <p:spPr bwMode="ltGray">
            <a:xfrm>
              <a:off x="7319232" y="3488071"/>
              <a:ext cx="277325" cy="502447"/>
            </a:xfrm>
            <a:custGeom>
              <a:avLst/>
              <a:gdLst>
                <a:gd name="T0" fmla="*/ 2939213 w 12864"/>
                <a:gd name="T1" fmla="*/ 0 h 10000"/>
                <a:gd name="T2" fmla="*/ 2299287 w 12864"/>
                <a:gd name="T3" fmla="*/ 1502885 h 10000"/>
                <a:gd name="T4" fmla="*/ 1987244 w 12864"/>
                <a:gd name="T5" fmla="*/ 1905585 h 10000"/>
                <a:gd name="T6" fmla="*/ 1888517 w 12864"/>
                <a:gd name="T7" fmla="*/ 1442940 h 10000"/>
                <a:gd name="T8" fmla="*/ 815352 w 12864"/>
                <a:gd name="T9" fmla="*/ 3621799 h 10000"/>
                <a:gd name="T10" fmla="*/ 159105 w 12864"/>
                <a:gd name="T11" fmla="*/ 6471743 h 10000"/>
                <a:gd name="T12" fmla="*/ 0 w 12864"/>
                <a:gd name="T13" fmla="*/ 8454043 h 10000"/>
                <a:gd name="T14" fmla="*/ 1086843 w 12864"/>
                <a:gd name="T15" fmla="*/ 12945881 h 10000"/>
                <a:gd name="T16" fmla="*/ 842667 w 12864"/>
                <a:gd name="T17" fmla="*/ 15378798 h 10000"/>
                <a:gd name="T18" fmla="*/ 2093902 w 12864"/>
                <a:gd name="T19" fmla="*/ 15848581 h 10000"/>
                <a:gd name="T20" fmla="*/ 2811849 w 12864"/>
                <a:gd name="T21" fmla="*/ 15767122 h 10000"/>
                <a:gd name="T22" fmla="*/ 2412113 w 12864"/>
                <a:gd name="T23" fmla="*/ 13880704 h 10000"/>
                <a:gd name="T24" fmla="*/ 2676113 w 12864"/>
                <a:gd name="T25" fmla="*/ 14393662 h 10000"/>
                <a:gd name="T26" fmla="*/ 2945402 w 12864"/>
                <a:gd name="T27" fmla="*/ 17145373 h 10000"/>
                <a:gd name="T28" fmla="*/ 3256102 w 12864"/>
                <a:gd name="T29" fmla="*/ 19211529 h 10000"/>
                <a:gd name="T30" fmla="*/ 3330137 w 12864"/>
                <a:gd name="T31" fmla="*/ 23969450 h 10000"/>
                <a:gd name="T32" fmla="*/ 3969642 w 12864"/>
                <a:gd name="T33" fmla="*/ 21294455 h 10000"/>
                <a:gd name="T34" fmla="*/ 3692425 w 12864"/>
                <a:gd name="T35" fmla="*/ 16622833 h 10000"/>
                <a:gd name="T36" fmla="*/ 3240682 w 12864"/>
                <a:gd name="T37" fmla="*/ 15294894 h 10000"/>
                <a:gd name="T38" fmla="*/ 3466333 w 12864"/>
                <a:gd name="T39" fmla="*/ 14233042 h 10000"/>
                <a:gd name="T40" fmla="*/ 3428424 w 12864"/>
                <a:gd name="T41" fmla="*/ 13350976 h 10000"/>
                <a:gd name="T42" fmla="*/ 2826387 w 12864"/>
                <a:gd name="T43" fmla="*/ 11493355 h 10000"/>
                <a:gd name="T44" fmla="*/ 3127416 w 12864"/>
                <a:gd name="T45" fmla="*/ 10079166 h 10000"/>
                <a:gd name="T46" fmla="*/ 3488802 w 12864"/>
                <a:gd name="T47" fmla="*/ 10057603 h 10000"/>
                <a:gd name="T48" fmla="*/ 4268468 w 12864"/>
                <a:gd name="T49" fmla="*/ 9158718 h 10000"/>
                <a:gd name="T50" fmla="*/ 4551413 w 12864"/>
                <a:gd name="T51" fmla="*/ 8389306 h 10000"/>
                <a:gd name="T52" fmla="*/ 4898701 w 12864"/>
                <a:gd name="T53" fmla="*/ 7195633 h 10000"/>
                <a:gd name="T54" fmla="*/ 5669537 w 12864"/>
                <a:gd name="T55" fmla="*/ 6977512 h 10000"/>
                <a:gd name="T56" fmla="*/ 5405094 w 12864"/>
                <a:gd name="T57" fmla="*/ 4918543 h 10000"/>
                <a:gd name="T58" fmla="*/ 4870925 w 12864"/>
                <a:gd name="T59" fmla="*/ 4139548 h 10000"/>
                <a:gd name="T60" fmla="*/ 4190888 w 12864"/>
                <a:gd name="T61" fmla="*/ 3895025 h 10000"/>
                <a:gd name="T62" fmla="*/ 3427983 w 12864"/>
                <a:gd name="T63" fmla="*/ 4101166 h 10000"/>
                <a:gd name="T64" fmla="*/ 3274605 w 12864"/>
                <a:gd name="T65" fmla="*/ 4225799 h 10000"/>
                <a:gd name="T66" fmla="*/ 3127416 w 12864"/>
                <a:gd name="T67" fmla="*/ 3715287 h 10000"/>
                <a:gd name="T68" fmla="*/ 3466333 w 12864"/>
                <a:gd name="T69" fmla="*/ 3005771 h 10000"/>
                <a:gd name="T70" fmla="*/ 3466333 w 12864"/>
                <a:gd name="T71" fmla="*/ 1150548 h 10000"/>
                <a:gd name="T72" fmla="*/ 2939213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64"/>
                <a:gd name="T112" fmla="*/ 0 h 10000"/>
                <a:gd name="T113" fmla="*/ 12864 w 12864"/>
                <a:gd name="T114" fmla="*/ 10000 h 1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5" name="Freeform 241"/>
            <p:cNvSpPr>
              <a:spLocks/>
            </p:cNvSpPr>
            <p:nvPr/>
          </p:nvSpPr>
          <p:spPr bwMode="ltGray">
            <a:xfrm>
              <a:off x="7203408" y="3419555"/>
              <a:ext cx="91354" cy="50570"/>
            </a:xfrm>
            <a:custGeom>
              <a:avLst/>
              <a:gdLst>
                <a:gd name="T0" fmla="*/ 0 w 348468"/>
                <a:gd name="T1" fmla="*/ 8993 h 191264"/>
                <a:gd name="T2" fmla="*/ 6643 w 348468"/>
                <a:gd name="T3" fmla="*/ 12624 h 191264"/>
                <a:gd name="T4" fmla="*/ 10561 w 348468"/>
                <a:gd name="T5" fmla="*/ 10722 h 191264"/>
                <a:gd name="T6" fmla="*/ 14138 w 348468"/>
                <a:gd name="T7" fmla="*/ 12451 h 191264"/>
                <a:gd name="T8" fmla="*/ 21122 w 348468"/>
                <a:gd name="T9" fmla="*/ 11068 h 191264"/>
                <a:gd name="T10" fmla="*/ 22655 w 348468"/>
                <a:gd name="T11" fmla="*/ 6917 h 191264"/>
                <a:gd name="T12" fmla="*/ 16522 w 348468"/>
                <a:gd name="T13" fmla="*/ 346 h 191264"/>
                <a:gd name="T14" fmla="*/ 10901 w 348468"/>
                <a:gd name="T15" fmla="*/ 1383 h 191264"/>
                <a:gd name="T16" fmla="*/ 7495 w 348468"/>
                <a:gd name="T17" fmla="*/ 0 h 191264"/>
                <a:gd name="T18" fmla="*/ 1874 w 348468"/>
                <a:gd name="T19" fmla="*/ 4842 h 191264"/>
                <a:gd name="T20" fmla="*/ 0 w 348468"/>
                <a:gd name="T21" fmla="*/ 8993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8468"/>
                <a:gd name="T34" fmla="*/ 0 h 191264"/>
                <a:gd name="T35" fmla="*/ 348468 w 348468"/>
                <a:gd name="T36" fmla="*/ 191264 h 1912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6" name="Freeform 448"/>
            <p:cNvSpPr>
              <a:spLocks/>
            </p:cNvSpPr>
            <p:nvPr/>
          </p:nvSpPr>
          <p:spPr bwMode="ltGray">
            <a:xfrm>
              <a:off x="7552511" y="4080241"/>
              <a:ext cx="132137" cy="151713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7" name="Freeform 330"/>
            <p:cNvSpPr>
              <a:spLocks/>
            </p:cNvSpPr>
            <p:nvPr/>
          </p:nvSpPr>
          <p:spPr bwMode="ltGray">
            <a:xfrm>
              <a:off x="7588400" y="3610420"/>
              <a:ext cx="205547" cy="402937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8" name="Freeform 446"/>
            <p:cNvSpPr>
              <a:spLocks/>
            </p:cNvSpPr>
            <p:nvPr/>
          </p:nvSpPr>
          <p:spPr bwMode="ltGray">
            <a:xfrm>
              <a:off x="7456263" y="3677304"/>
              <a:ext cx="228385" cy="411093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190"/>
                <a:gd name="T95" fmla="*/ 107 w 107"/>
                <a:gd name="T96" fmla="*/ 190 h 1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99" name="Freeform 329"/>
            <p:cNvSpPr>
              <a:spLocks/>
            </p:cNvSpPr>
            <p:nvPr/>
          </p:nvSpPr>
          <p:spPr bwMode="ltGray">
            <a:xfrm>
              <a:off x="7524778" y="3636521"/>
              <a:ext cx="216966" cy="236542"/>
            </a:xfrm>
            <a:custGeom>
              <a:avLst/>
              <a:gdLst>
                <a:gd name="T0" fmla="*/ 73747920 w 10000"/>
                <a:gd name="T1" fmla="*/ 108505655 h 10000"/>
                <a:gd name="T2" fmla="*/ 85041687 w 10000"/>
                <a:gd name="T3" fmla="*/ 110382239 h 10000"/>
                <a:gd name="T4" fmla="*/ 85041687 w 10000"/>
                <a:gd name="T5" fmla="*/ 87731817 h 10000"/>
                <a:gd name="T6" fmla="*/ 73952344 w 10000"/>
                <a:gd name="T7" fmla="*/ 74552317 h 10000"/>
                <a:gd name="T8" fmla="*/ 59163484 w 10000"/>
                <a:gd name="T9" fmla="*/ 52641328 h 10000"/>
                <a:gd name="T10" fmla="*/ 48065737 w 10000"/>
                <a:gd name="T11" fmla="*/ 35057193 h 10000"/>
                <a:gd name="T12" fmla="*/ 51764831 w 10000"/>
                <a:gd name="T13" fmla="*/ 26315116 h 10000"/>
                <a:gd name="T14" fmla="*/ 48065737 w 10000"/>
                <a:gd name="T15" fmla="*/ 17550798 h 10000"/>
                <a:gd name="T16" fmla="*/ 36975961 w 10000"/>
                <a:gd name="T17" fmla="*/ 13146705 h 10000"/>
                <a:gd name="T18" fmla="*/ 29577308 w 10000"/>
                <a:gd name="T19" fmla="*/ 0 h 10000"/>
                <a:gd name="T20" fmla="*/ 25878193 w 10000"/>
                <a:gd name="T21" fmla="*/ 0 h 10000"/>
                <a:gd name="T22" fmla="*/ 7398655 w 10000"/>
                <a:gd name="T23" fmla="*/ 4371316 h 10000"/>
                <a:gd name="T24" fmla="*/ 0 w 10000"/>
                <a:gd name="T25" fmla="*/ 17550798 h 10000"/>
                <a:gd name="T26" fmla="*/ 3699117 w 10000"/>
                <a:gd name="T27" fmla="*/ 26315116 h 10000"/>
                <a:gd name="T28" fmla="*/ 7398655 w 10000"/>
                <a:gd name="T29" fmla="*/ 52641328 h 10000"/>
                <a:gd name="T30" fmla="*/ 33276845 w 10000"/>
                <a:gd name="T31" fmla="*/ 52641328 h 10000"/>
                <a:gd name="T32" fmla="*/ 44366178 w 10000"/>
                <a:gd name="T33" fmla="*/ 57012642 h 10000"/>
                <a:gd name="T34" fmla="*/ 62854132 w 10000"/>
                <a:gd name="T35" fmla="*/ 92103132 h 10000"/>
                <a:gd name="T36" fmla="*/ 59163484 w 10000"/>
                <a:gd name="T37" fmla="*/ 105989241 h 10000"/>
                <a:gd name="T38" fmla="*/ 73747920 w 10000"/>
                <a:gd name="T39" fmla="*/ 108505655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000"/>
                <a:gd name="T61" fmla="*/ 0 h 10000"/>
                <a:gd name="T62" fmla="*/ 10000 w 10000"/>
                <a:gd name="T63" fmla="*/ 10000 h 1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0" name="Freeform 329"/>
            <p:cNvSpPr>
              <a:spLocks/>
            </p:cNvSpPr>
            <p:nvPr/>
          </p:nvSpPr>
          <p:spPr bwMode="ltGray">
            <a:xfrm>
              <a:off x="7590031" y="3856750"/>
              <a:ext cx="151713" cy="120718"/>
            </a:xfrm>
            <a:custGeom>
              <a:avLst/>
              <a:gdLst>
                <a:gd name="T0" fmla="*/ 23630287 w 10000"/>
                <a:gd name="T1" fmla="*/ 1493489 h 6448"/>
                <a:gd name="T2" fmla="*/ 21342430 w 10000"/>
                <a:gd name="T3" fmla="*/ 827426 h 6448"/>
                <a:gd name="T4" fmla="*/ 16292105 w 10000"/>
                <a:gd name="T5" fmla="*/ 0 h 6448"/>
                <a:gd name="T6" fmla="*/ 5429682 w 10000"/>
                <a:gd name="T7" fmla="*/ 2753904 h 6448"/>
                <a:gd name="T8" fmla="*/ 0 w 10000"/>
                <a:gd name="T9" fmla="*/ 8267030 h 6448"/>
                <a:gd name="T10" fmla="*/ 0 w 10000"/>
                <a:gd name="T11" fmla="*/ 19282646 h 6448"/>
                <a:gd name="T12" fmla="*/ 9049619 w 10000"/>
                <a:gd name="T13" fmla="*/ 33040881 h 6448"/>
                <a:gd name="T14" fmla="*/ 12669332 w 10000"/>
                <a:gd name="T15" fmla="*/ 35800432 h 6448"/>
                <a:gd name="T16" fmla="*/ 16292105 w 10000"/>
                <a:gd name="T17" fmla="*/ 33040881 h 6448"/>
                <a:gd name="T18" fmla="*/ 18096197 w 10000"/>
                <a:gd name="T19" fmla="*/ 27533404 h 6448"/>
                <a:gd name="T20" fmla="*/ 23531753 w 10000"/>
                <a:gd name="T21" fmla="*/ 24796117 h 6448"/>
                <a:gd name="T22" fmla="*/ 28958599 w 10000"/>
                <a:gd name="T23" fmla="*/ 19282646 h 6448"/>
                <a:gd name="T24" fmla="*/ 28958599 w 10000"/>
                <a:gd name="T25" fmla="*/ 2753904 h 6448"/>
                <a:gd name="T26" fmla="*/ 23630287 w 10000"/>
                <a:gd name="T27" fmla="*/ 1493489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00"/>
                <a:gd name="T43" fmla="*/ 0 h 6448"/>
                <a:gd name="T44" fmla="*/ 10000 w 10000"/>
                <a:gd name="T45" fmla="*/ 6448 h 6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04" name="Rectangle 403"/>
          <p:cNvSpPr/>
          <p:nvPr/>
        </p:nvSpPr>
        <p:spPr bwMode="gray">
          <a:xfrm>
            <a:off x="4106" y="0"/>
            <a:ext cx="9906000" cy="6236929"/>
          </a:xfrm>
          <a:prstGeom prst="rect">
            <a:avLst/>
          </a:prstGeom>
          <a:solidFill>
            <a:srgbClr val="3ADAD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3" name="Rectangle 602"/>
          <p:cNvSpPr/>
          <p:nvPr/>
        </p:nvSpPr>
        <p:spPr bwMode="white">
          <a:xfrm>
            <a:off x="128464" y="116633"/>
            <a:ext cx="9649072" cy="604867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vantGarde Bk BT" panose="020B0402020202020204" pitchFamily="34" charset="0"/>
              </a:rPr>
              <a:t>This study is based on a survey run on Ipsos Global @</a:t>
            </a:r>
            <a:r>
              <a:rPr lang="en-GB" b="1" dirty="0" err="1">
                <a:latin typeface="AvantGarde Bk BT" panose="020B0402020202020204" pitchFamily="34" charset="0"/>
              </a:rPr>
              <a:t>dvisor</a:t>
            </a:r>
            <a:r>
              <a:rPr lang="en-GB" b="1" dirty="0">
                <a:latin typeface="AvantGarde Bk BT" panose="020B0402020202020204" pitchFamily="34" charset="0"/>
              </a:rPr>
              <a:t>, between 12-26 August 2014</a:t>
            </a:r>
          </a:p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vantGarde Bk BT" panose="020B0402020202020204" pitchFamily="34" charset="0"/>
              </a:rPr>
              <a:t>Global @</a:t>
            </a:r>
            <a:r>
              <a:rPr lang="en-GB" b="1" dirty="0" err="1">
                <a:latin typeface="AvantGarde Bk BT" panose="020B0402020202020204" pitchFamily="34" charset="0"/>
              </a:rPr>
              <a:t>dvisor</a:t>
            </a:r>
            <a:r>
              <a:rPr lang="en-GB" b="1" dirty="0">
                <a:latin typeface="AvantGarde Bk BT" panose="020B0402020202020204" pitchFamily="34" charset="0"/>
              </a:rPr>
              <a:t> is conducted monthly in 24 countries around the world via the Ipsos Online Panel. </a:t>
            </a:r>
          </a:p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vantGarde Bk BT" panose="020B0402020202020204" pitchFamily="34" charset="0"/>
              </a:rPr>
              <a:t>For this study, 14 countries with high internet penetration were included: Australia, Belgium, Canada, France, Great Britain, Germany, Hungary, Italy, Japan, Poland, South Korea, Spain, Sweden and the </a:t>
            </a:r>
            <a:r>
              <a:rPr lang="en-GB" b="1" dirty="0" smtClean="0">
                <a:latin typeface="AvantGarde Bk BT" panose="020B0402020202020204" pitchFamily="34" charset="0"/>
              </a:rPr>
              <a:t>US.</a:t>
            </a:r>
            <a:endParaRPr lang="en-GB" b="1" dirty="0">
              <a:latin typeface="AvantGarde Bk BT" panose="020B0402020202020204" pitchFamily="34" charset="0"/>
            </a:endParaRPr>
          </a:p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vantGarde Bk BT" panose="020B0402020202020204" pitchFamily="34" charset="0"/>
              </a:rPr>
              <a:t>The </a:t>
            </a:r>
            <a:r>
              <a:rPr lang="en-GB" b="1" dirty="0">
                <a:latin typeface="AvantGarde Bk BT" panose="020B0402020202020204" pitchFamily="34" charset="0"/>
              </a:rPr>
              <a:t>research is based on an international sample of 11,527 adults aged 18-64 in the US and Canada, and </a:t>
            </a:r>
            <a:r>
              <a:rPr lang="en-GB" b="1" dirty="0" smtClean="0">
                <a:latin typeface="AvantGarde Bk BT" panose="020B0402020202020204" pitchFamily="34" charset="0"/>
              </a:rPr>
              <a:t>aged </a:t>
            </a:r>
            <a:r>
              <a:rPr lang="en-GB" b="1" dirty="0">
                <a:latin typeface="AvantGarde Bk BT" panose="020B0402020202020204" pitchFamily="34" charset="0"/>
              </a:rPr>
              <a:t>16-64 in all other countries. Sample size is approximately 1,000 per country, with the exception of Belgium, Hungary, Poland, South Korea and Sweden where each have a sample of approximately 500</a:t>
            </a:r>
          </a:p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vantGarde Bk BT" panose="020B0402020202020204" pitchFamily="34" charset="0"/>
              </a:rPr>
              <a:t>Data are weighted to ensure that the sample's composition reflects that of the adult population according to the most recent Census data in each country</a:t>
            </a:r>
          </a:p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vantGarde Bk BT" panose="020B0402020202020204" pitchFamily="34" charset="0"/>
              </a:rPr>
              <a:t>The “point difference” figures that show differences between the “actual” and “average guesses” may not match a straight subtraction.  This is due to rounding, as the calculation is conducted using decimal places</a:t>
            </a:r>
          </a:p>
          <a:p>
            <a:pPr marL="171450" indent="-17145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b="1" dirty="0">
              <a:latin typeface="AvantGarde Bk BT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3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5949280"/>
            <a:ext cx="9906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 bwMode="gray">
          <a:xfrm>
            <a:off x="1041263" y="6466681"/>
            <a:ext cx="866381" cy="2026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700" dirty="0" smtClean="0">
                <a:solidFill>
                  <a:schemeClr val="tx1"/>
                </a:solidFill>
              </a:rPr>
              <a:t>© Ipsos MORI</a:t>
            </a:r>
            <a:endParaRPr lang="en-US" sz="7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gray">
          <a:xfrm>
            <a:off x="273049" y="6123264"/>
            <a:ext cx="472398" cy="433571"/>
            <a:chOff x="1020" y="346"/>
            <a:chExt cx="4114" cy="3756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gray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gray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gray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gray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gray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gray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gray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32522" y="6215070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Source: Ipsos Global @</a:t>
            </a:r>
            <a:r>
              <a:rPr lang="en-GB" sz="8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dvisor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7801" y="6383523"/>
            <a:ext cx="1681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b="0" dirty="0" smtClean="0">
                <a:solidFill>
                  <a:schemeClr val="accent4"/>
                </a:solidFill>
                <a:latin typeface="AvantGarde Bd BT" panose="020B0802020202020204" pitchFamily="34" charset="0"/>
              </a:rPr>
              <a:t>PERILS OF PERCEPTION</a:t>
            </a:r>
            <a:endParaRPr lang="en-GB" sz="1050" b="0" dirty="0">
              <a:solidFill>
                <a:schemeClr val="accent4"/>
              </a:solidFill>
              <a:latin typeface="AvantGarde Bd BT" panose="020B0802020202020204" pitchFamily="34" charset="0"/>
            </a:endParaRPr>
          </a:p>
        </p:txBody>
      </p:sp>
      <p:pic>
        <p:nvPicPr>
          <p:cNvPr id="24" name="Picture 2" descr="R:\Graphics team\Work_2014\LOGOS_HiRes\SRI\Ipsos P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163019"/>
            <a:ext cx="2447803" cy="2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3048" y="4365104"/>
            <a:ext cx="7774753" cy="13239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1950"/>
              </a:lnSpc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For more information, please contact:</a:t>
            </a:r>
          </a:p>
          <a:p>
            <a:pPr>
              <a:lnSpc>
                <a:spcPts val="1950"/>
              </a:lnSpc>
            </a:pPr>
            <a:endParaRPr lang="en-GB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1950"/>
              </a:lnSpc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Bobby Duffy, Global Director Ipsos Social Research Institute</a:t>
            </a:r>
          </a:p>
          <a:p>
            <a:pPr>
              <a:lnSpc>
                <a:spcPts val="1950"/>
              </a:lnSpc>
            </a:pPr>
            <a:r>
              <a:rPr lang="en-GB" dirty="0" smtClean="0">
                <a:solidFill>
                  <a:schemeClr val="bg1"/>
                </a:solidFill>
                <a:latin typeface="+mj-lt"/>
                <a:hlinkClick r:id="rId3"/>
              </a:rPr>
              <a:t>bobby.duffy@ipsos.com</a:t>
            </a:r>
            <a:r>
              <a:rPr lang="en-GB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lnSpc>
                <a:spcPts val="1950"/>
              </a:lnSpc>
            </a:pPr>
            <a:r>
              <a:rPr lang="en-GB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en-GB" dirty="0" err="1" smtClean="0">
                <a:solidFill>
                  <a:schemeClr val="bg1"/>
                </a:solidFill>
                <a:latin typeface="+mj-lt"/>
              </a:rPr>
              <a:t>BobbyIpsosMORI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75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3081809" y="483601"/>
            <a:ext cx="4438971" cy="5728287"/>
            <a:chOff x="3130067" y="483601"/>
            <a:chExt cx="4438971" cy="5728287"/>
          </a:xfrm>
        </p:grpSpPr>
        <p:sp>
          <p:nvSpPr>
            <p:cNvPr id="125" name="Rectangle 124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27" name="Straight Connector 126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 128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33296"/>
              </p:ext>
            </p:extLst>
          </p:nvPr>
        </p:nvGraphicFramePr>
        <p:xfrm>
          <a:off x="8121351" y="524972"/>
          <a:ext cx="1559298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9649"/>
                <a:gridCol w="779649"/>
              </a:tblGrid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0.7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52236575"/>
              </p:ext>
            </p:extLst>
          </p:nvPr>
        </p:nvGraphicFramePr>
        <p:xfrm>
          <a:off x="3569517" y="344245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54744"/>
              </p:ext>
            </p:extLst>
          </p:nvPr>
        </p:nvGraphicFramePr>
        <p:xfrm>
          <a:off x="3559395" y="475625"/>
          <a:ext cx="1417418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418"/>
              </a:tblGrid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US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Poland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Italy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Hungary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Canada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Great Britain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Australia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Germany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South Korea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Spain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France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AvantGarde Bk BT" panose="020B0402020202020204" pitchFamily="34" charset="0"/>
                        </a:rPr>
                        <a:t>Belgium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AvantGarde Bk BT" panose="020B0402020202020204" pitchFamily="34" charset="0"/>
                        </a:rPr>
                        <a:t>Japan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8" y="4636145"/>
            <a:ext cx="270886" cy="27015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8" y="953878"/>
            <a:ext cx="270886" cy="2718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8" y="5866519"/>
            <a:ext cx="273466" cy="27244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8" y="3818467"/>
            <a:ext cx="270886" cy="26987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58" y="4227163"/>
            <a:ext cx="272606" cy="27015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35" y="3000503"/>
            <a:ext cx="278052" cy="2701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1" y="5455824"/>
            <a:ext cx="268880" cy="27187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8" y="3409485"/>
            <a:ext cx="270886" cy="2701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8" y="5045127"/>
            <a:ext cx="270886" cy="27187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58" y="2591521"/>
            <a:ext cx="272606" cy="27015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58" y="1773557"/>
            <a:ext cx="272606" cy="27015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21" y="1364575"/>
            <a:ext cx="268880" cy="27015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18" y="2182539"/>
            <a:ext cx="270886" cy="270156"/>
          </a:xfrm>
          <a:prstGeom prst="rect">
            <a:avLst/>
          </a:prstGeom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50" y="563393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8121351" y="1"/>
            <a:ext cx="1547218" cy="5802742"/>
            <a:chOff x="8121351" y="1"/>
            <a:chExt cx="1547218" cy="5802742"/>
          </a:xfrm>
        </p:grpSpPr>
        <p:sp>
          <p:nvSpPr>
            <p:cNvPr id="67" name="Rectangle 66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 bwMode="gray">
            <a:xfrm>
              <a:off x="8141826" y="131380"/>
              <a:ext cx="662448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8876407" y="289387"/>
              <a:ext cx="792162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90" name="Straight Connector 89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 bwMode="gray">
          <a:xfrm>
            <a:off x="3080792" y="289387"/>
            <a:ext cx="1728192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143" name="TextBox 142"/>
          <p:cNvSpPr txBox="1"/>
          <p:nvPr/>
        </p:nvSpPr>
        <p:spPr bwMode="gray">
          <a:xfrm>
            <a:off x="5026504" y="289387"/>
            <a:ext cx="1595919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62" name="Rectangle 61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-6777" y="3347764"/>
            <a:ext cx="2688332" cy="2825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" y="695782"/>
            <a:ext cx="2354824" cy="121233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23503" y="1484784"/>
            <a:ext cx="2427774" cy="23182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In your opinion what percentage of girls aged between 15 and 19 give birth each year?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7606" y="4043240"/>
            <a:ext cx="2393671" cy="11139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People across the world hugely overestimate the proportion of teenagers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who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give birth each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year.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559"/>
          <p:cNvSpPr txBox="1"/>
          <p:nvPr/>
        </p:nvSpPr>
        <p:spPr>
          <a:xfrm rot="16200000">
            <a:off x="-1105946" y="3751739"/>
            <a:ext cx="3071912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</a:t>
            </a:r>
            <a:r>
              <a:rPr lang="en-GB" dirty="0" smtClean="0"/>
              <a:t>guess % </a:t>
            </a:r>
            <a:endParaRPr lang="en-GB" dirty="0"/>
          </a:p>
        </p:txBody>
      </p:sp>
      <p:sp>
        <p:nvSpPr>
          <p:cNvPr id="561" name="TextBox 560"/>
          <p:cNvSpPr txBox="1"/>
          <p:nvPr/>
        </p:nvSpPr>
        <p:spPr>
          <a:xfrm>
            <a:off x="1064568" y="5922254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% Girls aged between 16 and 19 years that give birth each year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48054"/>
              </p:ext>
            </p:extLst>
          </p:nvPr>
        </p:nvGraphicFramePr>
        <p:xfrm>
          <a:off x="776288" y="2205038"/>
          <a:ext cx="9001248" cy="352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5008" y="329267"/>
            <a:ext cx="4880992" cy="11139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People across the world hugely overestimate the proportion of teenagers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who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give birth each </a:t>
            </a: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year.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0" y="269609"/>
            <a:ext cx="2354824" cy="1212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5288" y="3717032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6946" y="-113347"/>
            <a:ext cx="2427774" cy="23182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In your opinion what percentage of girls aged between 15 and 19 give birth each year?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3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4149080"/>
            <a:ext cx="9906000" cy="207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 bwMode="gray">
          <a:xfrm>
            <a:off x="273050" y="454579"/>
            <a:ext cx="9361488" cy="5773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 bwMode="gray">
          <a:xfrm>
            <a:off x="560512" y="692696"/>
            <a:ext cx="8568952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WHAT PERCENTAGE OF THE POPULATION DO YOU THINK ARE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IMMIGRANTS TO THIS COUNTRY?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2780928"/>
            <a:ext cx="4815001" cy="32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3130067" y="483601"/>
            <a:ext cx="4438971" cy="5728287"/>
            <a:chOff x="3130067" y="483601"/>
            <a:chExt cx="4438971" cy="5728287"/>
          </a:xfrm>
        </p:grpSpPr>
        <p:sp>
          <p:nvSpPr>
            <p:cNvPr id="124" name="Rectangle 123"/>
            <p:cNvSpPr/>
            <p:nvPr/>
          </p:nvSpPr>
          <p:spPr>
            <a:xfrm>
              <a:off x="3134185" y="483601"/>
              <a:ext cx="362346" cy="57282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130067" y="483601"/>
              <a:ext cx="4438971" cy="5728287"/>
              <a:chOff x="3393754" y="483601"/>
              <a:chExt cx="4438971" cy="5728287"/>
            </a:xfrm>
          </p:grpSpPr>
          <p:cxnSp>
            <p:nvCxnSpPr>
              <p:cNvPr id="126" name="Straight Connector 125"/>
              <p:cNvCxnSpPr/>
              <p:nvPr/>
            </p:nvCxnSpPr>
            <p:spPr bwMode="gray">
              <a:xfrm>
                <a:off x="3393754" y="483601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gray">
              <a:xfrm>
                <a:off x="3393754" y="6211888"/>
                <a:ext cx="4438971" cy="0"/>
              </a:xfrm>
              <a:prstGeom prst="line">
                <a:avLst/>
              </a:prstGeom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127"/>
              <p:cNvGrpSpPr/>
              <p:nvPr/>
            </p:nvGrpSpPr>
            <p:grpSpPr>
              <a:xfrm>
                <a:off x="3393754" y="892764"/>
                <a:ext cx="4438971" cy="4909956"/>
                <a:chOff x="3393754" y="892764"/>
                <a:chExt cx="4438971" cy="4909956"/>
              </a:xfrm>
            </p:grpSpPr>
            <p:cxnSp>
              <p:nvCxnSpPr>
                <p:cNvPr id="129" name="Straight Connector 128"/>
                <p:cNvCxnSpPr/>
                <p:nvPr/>
              </p:nvCxnSpPr>
              <p:spPr bwMode="gray">
                <a:xfrm>
                  <a:off x="3393754" y="89276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gray">
                <a:xfrm>
                  <a:off x="3393754" y="130192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gray">
                <a:xfrm>
                  <a:off x="3393754" y="171109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 bwMode="gray">
                <a:xfrm>
                  <a:off x="3393754" y="2120253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gray">
                <a:xfrm>
                  <a:off x="3393754" y="2529416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 bwMode="gray">
                <a:xfrm>
                  <a:off x="3393754" y="2938579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 bwMode="gray">
                <a:xfrm>
                  <a:off x="3393754" y="3347742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 bwMode="gray">
                <a:xfrm>
                  <a:off x="3393754" y="3756905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 bwMode="gray">
                <a:xfrm>
                  <a:off x="3393754" y="4166068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 bwMode="gray">
                <a:xfrm>
                  <a:off x="3393754" y="4575231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 bwMode="gray">
                <a:xfrm>
                  <a:off x="3393754" y="4984394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 bwMode="gray">
                <a:xfrm>
                  <a:off x="3393754" y="5393557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gray">
                <a:xfrm>
                  <a:off x="3393754" y="5802720"/>
                  <a:ext cx="4438971" cy="0"/>
                </a:xfrm>
                <a:prstGeom prst="line">
                  <a:avLst/>
                </a:prstGeom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2265"/>
              </p:ext>
            </p:extLst>
          </p:nvPr>
        </p:nvGraphicFramePr>
        <p:xfrm>
          <a:off x="8121350" y="484094"/>
          <a:ext cx="1541144" cy="57277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0572"/>
                <a:gridCol w="770572"/>
              </a:tblGrid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1.75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AvantGarde Bk BT" panose="020B040202020202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AvantGarde Bk BT" panose="020B04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44113110"/>
              </p:ext>
            </p:extLst>
          </p:nvPr>
        </p:nvGraphicFramePr>
        <p:xfrm>
          <a:off x="3618533" y="344245"/>
          <a:ext cx="4175595" cy="600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6635"/>
              </p:ext>
            </p:extLst>
          </p:nvPr>
        </p:nvGraphicFramePr>
        <p:xfrm>
          <a:off x="3595293" y="475625"/>
          <a:ext cx="1417418" cy="5729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418"/>
              </a:tblGrid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Belgium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Canada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Poland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vantGarde Bk BT" panose="020B04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Great Britain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  <a:tr h="40922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vantGarde Bk BT" panose="020B040202020202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1798032"/>
            <a:ext cx="270886" cy="27015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04" y="3017427"/>
            <a:ext cx="270886" cy="27187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5463403"/>
            <a:ext cx="273466" cy="27244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5056775"/>
            <a:ext cx="270886" cy="26987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3834317"/>
            <a:ext cx="272606" cy="27015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5872599"/>
            <a:ext cx="278052" cy="2701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4648145"/>
            <a:ext cx="268880" cy="27187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4241231"/>
            <a:ext cx="270886" cy="2701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1389403"/>
            <a:ext cx="270886" cy="27187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3427403"/>
            <a:ext cx="272606" cy="27015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2204946"/>
            <a:ext cx="272606" cy="27015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51" y="575575"/>
            <a:ext cx="268880" cy="27015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61" y="2605382"/>
            <a:ext cx="270886" cy="2701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51" y="972655"/>
            <a:ext cx="273891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8121351" y="1"/>
            <a:ext cx="1567766" cy="5802742"/>
            <a:chOff x="8121351" y="1"/>
            <a:chExt cx="1567766" cy="5802742"/>
          </a:xfrm>
        </p:grpSpPr>
        <p:sp>
          <p:nvSpPr>
            <p:cNvPr id="60" name="Rectangle 59"/>
            <p:cNvSpPr/>
            <p:nvPr/>
          </p:nvSpPr>
          <p:spPr>
            <a:xfrm>
              <a:off x="8121352" y="1"/>
              <a:ext cx="1547217" cy="4371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8141826" y="131380"/>
              <a:ext cx="706485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AVG. </a:t>
              </a:r>
              <a:b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</a:b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GUESS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sp>
          <p:nvSpPr>
            <p:cNvPr id="87" name="TextBox 86"/>
            <p:cNvSpPr txBox="1"/>
            <p:nvPr/>
          </p:nvSpPr>
          <p:spPr bwMode="gray">
            <a:xfrm>
              <a:off x="8896955" y="289387"/>
              <a:ext cx="792162" cy="14773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vantGarde Bd BT" panose="020B0802020202020204" pitchFamily="34" charset="0"/>
                  <a:cs typeface="Avant Garde Bold BT"/>
                </a:rPr>
                <a:t>ACTUAL</a:t>
              </a:r>
              <a:endParaRPr lang="en-US" sz="1200" dirty="0">
                <a:solidFill>
                  <a:schemeClr val="bg1"/>
                </a:solidFill>
                <a:latin typeface="AvantGarde Bd BT" panose="020B0802020202020204" pitchFamily="34" charset="0"/>
                <a:cs typeface="Avant Garde Bold BT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8121352" y="892787"/>
              <a:ext cx="1453918" cy="4909956"/>
              <a:chOff x="3297238" y="892764"/>
              <a:chExt cx="4535487" cy="4909956"/>
            </a:xfrm>
          </p:grpSpPr>
          <p:cxnSp>
            <p:nvCxnSpPr>
              <p:cNvPr id="91" name="Straight Connector 90"/>
              <p:cNvCxnSpPr/>
              <p:nvPr/>
            </p:nvCxnSpPr>
            <p:spPr bwMode="gray">
              <a:xfrm>
                <a:off x="3297238" y="89276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gray">
              <a:xfrm>
                <a:off x="3297238" y="130192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gray">
              <a:xfrm>
                <a:off x="3297238" y="171109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gray">
              <a:xfrm>
                <a:off x="3297238" y="2120253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gray">
              <a:xfrm>
                <a:off x="3297238" y="2529416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gray">
              <a:xfrm>
                <a:off x="3297238" y="2938579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gray">
              <a:xfrm>
                <a:off x="3297238" y="3347742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gray">
              <a:xfrm>
                <a:off x="3297238" y="3756905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gray">
              <a:xfrm>
                <a:off x="3297238" y="4166068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gray">
              <a:xfrm>
                <a:off x="3297238" y="4575231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gray">
              <a:xfrm>
                <a:off x="3297238" y="4984394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gray">
              <a:xfrm>
                <a:off x="3297238" y="5393557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gray">
              <a:xfrm>
                <a:off x="3297238" y="5802720"/>
                <a:ext cx="4535487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 bwMode="gray">
            <a:xfrm>
              <a:off x="8121351" y="477663"/>
              <a:ext cx="682923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gray">
            <a:xfrm>
              <a:off x="8979571" y="477663"/>
              <a:ext cx="68292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 bwMode="gray">
          <a:xfrm>
            <a:off x="3129808" y="289387"/>
            <a:ext cx="1607168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latin typeface="+mj-lt"/>
                <a:cs typeface="Avant Garde Bold BT"/>
              </a:rPr>
              <a:t>% POINT DIFFERENCE</a:t>
            </a:r>
            <a:endParaRPr lang="en-US" sz="1200" dirty="0">
              <a:latin typeface="+mj-lt"/>
              <a:cs typeface="Avant Garde Bold BT"/>
            </a:endParaRPr>
          </a:p>
        </p:txBody>
      </p:sp>
      <p:sp>
        <p:nvSpPr>
          <p:cNvPr id="142" name="TextBox 141"/>
          <p:cNvSpPr txBox="1"/>
          <p:nvPr/>
        </p:nvSpPr>
        <p:spPr bwMode="gray">
          <a:xfrm>
            <a:off x="5074762" y="289387"/>
            <a:ext cx="1595919" cy="1477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2">
                    <a:lumMod val="65000"/>
                  </a:schemeClr>
                </a:solidFill>
                <a:latin typeface="+mj-lt"/>
                <a:cs typeface="Avant Garde Bold BT"/>
              </a:rPr>
              <a:t>TOO HIGH</a:t>
            </a:r>
            <a:endParaRPr lang="en-US" sz="1200" dirty="0">
              <a:solidFill>
                <a:schemeClr val="bg2">
                  <a:lumMod val="65000"/>
                </a:schemeClr>
              </a:solidFill>
              <a:latin typeface="+mj-lt"/>
              <a:cs typeface="Avant Garde Bold BT"/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-6776" y="-1"/>
            <a:ext cx="2688332" cy="619510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-6777" y="2738116"/>
            <a:ext cx="2688332" cy="3435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2" y="-2450"/>
            <a:ext cx="2407501" cy="163125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0690" y="1666976"/>
            <a:ext cx="255805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What percentage of the population do you think are immigrants to this country?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3893" y="3933056"/>
            <a:ext cx="2427379" cy="11139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</a:rPr>
              <a:t>All countries overestimate their level of immigration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3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559"/>
          <p:cNvSpPr txBox="1"/>
          <p:nvPr/>
        </p:nvSpPr>
        <p:spPr>
          <a:xfrm rot="16200000">
            <a:off x="-1165762" y="3811555"/>
            <a:ext cx="3191544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Average guess 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561" name="TextBox 560"/>
          <p:cNvSpPr txBox="1"/>
          <p:nvPr/>
        </p:nvSpPr>
        <p:spPr>
          <a:xfrm>
            <a:off x="1064568" y="5922254"/>
            <a:ext cx="8569970" cy="31505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ts val="1200"/>
              </a:spcBef>
              <a:defRPr sz="1400">
                <a:solidFill>
                  <a:schemeClr val="bg1"/>
                </a:solidFill>
                <a:latin typeface="AvantGarde Bk BT" panose="020B0402020202020204" pitchFamily="34" charset="0"/>
              </a:defRPr>
            </a:lvl1pPr>
          </a:lstStyle>
          <a:p>
            <a:r>
              <a:rPr lang="en-GB" dirty="0"/>
              <a:t>% Immigrants to this country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366121"/>
              </p:ext>
            </p:extLst>
          </p:nvPr>
        </p:nvGraphicFramePr>
        <p:xfrm>
          <a:off x="776288" y="2205038"/>
          <a:ext cx="9073256" cy="352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2375">
            <a:off x="2203740" y="4453535"/>
            <a:ext cx="288253" cy="291460"/>
          </a:xfrm>
          <a:prstGeom prst="rect">
            <a:avLst/>
          </a:prstGeom>
        </p:spPr>
      </p:pic>
      <p:grpSp>
        <p:nvGrpSpPr>
          <p:cNvPr id="548" name="Group 547"/>
          <p:cNvGrpSpPr/>
          <p:nvPr/>
        </p:nvGrpSpPr>
        <p:grpSpPr>
          <a:xfrm>
            <a:off x="1923424" y="4419249"/>
            <a:ext cx="815151" cy="544732"/>
            <a:chOff x="1923424" y="4419249"/>
            <a:chExt cx="815151" cy="544732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923424" y="4589929"/>
              <a:ext cx="260849" cy="9336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 rot="15962375">
              <a:off x="2189588" y="4414993"/>
              <a:ext cx="544732" cy="553243"/>
              <a:chOff x="1784350" y="4652963"/>
              <a:chExt cx="812800" cy="825500"/>
            </a:xfrm>
            <a:solidFill>
              <a:schemeClr val="tx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6" name="Freeform 26"/>
              <p:cNvSpPr>
                <a:spLocks noEditPoints="1"/>
              </p:cNvSpPr>
              <p:nvPr/>
            </p:nvSpPr>
            <p:spPr bwMode="auto">
              <a:xfrm>
                <a:off x="2082800" y="4652963"/>
                <a:ext cx="514350" cy="539750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32" y="2"/>
                  </a:cxn>
                  <a:cxn ang="0">
                    <a:pos x="102" y="12"/>
                  </a:cxn>
                  <a:cxn ang="0">
                    <a:pos x="74" y="26"/>
                  </a:cxn>
                  <a:cxn ang="0">
                    <a:pos x="50" y="46"/>
                  </a:cxn>
                  <a:cxn ang="0">
                    <a:pos x="32" y="70"/>
                  </a:cxn>
                  <a:cxn ang="0">
                    <a:pos x="16" y="96"/>
                  </a:cxn>
                  <a:cxn ang="0">
                    <a:pos x="8" y="126"/>
                  </a:cxn>
                  <a:cxn ang="0">
                    <a:pos x="4" y="158"/>
                  </a:cxn>
                  <a:cxn ang="0">
                    <a:pos x="4" y="174"/>
                  </a:cxn>
                  <a:cxn ang="0">
                    <a:pos x="10" y="202"/>
                  </a:cxn>
                  <a:cxn ang="0">
                    <a:pos x="20" y="228"/>
                  </a:cxn>
                  <a:cxn ang="0">
                    <a:pos x="42" y="262"/>
                  </a:cxn>
                  <a:cxn ang="0">
                    <a:pos x="36" y="340"/>
                  </a:cxn>
                  <a:cxn ang="0">
                    <a:pos x="82" y="294"/>
                  </a:cxn>
                  <a:cxn ang="0">
                    <a:pos x="120" y="312"/>
                  </a:cxn>
                  <a:cxn ang="0">
                    <a:pos x="164" y="318"/>
                  </a:cxn>
                  <a:cxn ang="0">
                    <a:pos x="180" y="318"/>
                  </a:cxn>
                  <a:cxn ang="0">
                    <a:pos x="212" y="310"/>
                  </a:cxn>
                  <a:cxn ang="0">
                    <a:pos x="240" y="298"/>
                  </a:cxn>
                  <a:cxn ang="0">
                    <a:pos x="266" y="282"/>
                  </a:cxn>
                  <a:cxn ang="0">
                    <a:pos x="288" y="260"/>
                  </a:cxn>
                  <a:cxn ang="0">
                    <a:pos x="304" y="234"/>
                  </a:cxn>
                  <a:cxn ang="0">
                    <a:pos x="316" y="206"/>
                  </a:cxn>
                  <a:cxn ang="0">
                    <a:pos x="322" y="174"/>
                  </a:cxn>
                  <a:cxn ang="0">
                    <a:pos x="324" y="158"/>
                  </a:cxn>
                  <a:cxn ang="0">
                    <a:pos x="320" y="126"/>
                  </a:cxn>
                  <a:cxn ang="0">
                    <a:pos x="312" y="96"/>
                  </a:cxn>
                  <a:cxn ang="0">
                    <a:pos x="296" y="70"/>
                  </a:cxn>
                  <a:cxn ang="0">
                    <a:pos x="276" y="46"/>
                  </a:cxn>
                  <a:cxn ang="0">
                    <a:pos x="254" y="26"/>
                  </a:cxn>
                  <a:cxn ang="0">
                    <a:pos x="226" y="12"/>
                  </a:cxn>
                  <a:cxn ang="0">
                    <a:pos x="196" y="2"/>
                  </a:cxn>
                  <a:cxn ang="0">
                    <a:pos x="164" y="0"/>
                  </a:cxn>
                  <a:cxn ang="0">
                    <a:pos x="164" y="272"/>
                  </a:cxn>
                  <a:cxn ang="0">
                    <a:pos x="140" y="270"/>
                  </a:cxn>
                  <a:cxn ang="0">
                    <a:pos x="100" y="254"/>
                  </a:cxn>
                  <a:cxn ang="0">
                    <a:pos x="70" y="222"/>
                  </a:cxn>
                  <a:cxn ang="0">
                    <a:pos x="52" y="182"/>
                  </a:cxn>
                  <a:cxn ang="0">
                    <a:pos x="50" y="158"/>
                  </a:cxn>
                  <a:cxn ang="0">
                    <a:pos x="58" y="114"/>
                  </a:cxn>
                  <a:cxn ang="0">
                    <a:pos x="84" y="78"/>
                  </a:cxn>
                  <a:cxn ang="0">
                    <a:pos x="120" y="54"/>
                  </a:cxn>
                  <a:cxn ang="0">
                    <a:pos x="164" y="44"/>
                  </a:cxn>
                  <a:cxn ang="0">
                    <a:pos x="186" y="48"/>
                  </a:cxn>
                  <a:cxn ang="0">
                    <a:pos x="228" y="64"/>
                  </a:cxn>
                  <a:cxn ang="0">
                    <a:pos x="258" y="94"/>
                  </a:cxn>
                  <a:cxn ang="0">
                    <a:pos x="276" y="136"/>
                  </a:cxn>
                  <a:cxn ang="0">
                    <a:pos x="278" y="158"/>
                  </a:cxn>
                  <a:cxn ang="0">
                    <a:pos x="270" y="202"/>
                  </a:cxn>
                  <a:cxn ang="0">
                    <a:pos x="244" y="240"/>
                  </a:cxn>
                  <a:cxn ang="0">
                    <a:pos x="208" y="264"/>
                  </a:cxn>
                  <a:cxn ang="0">
                    <a:pos x="164" y="272"/>
                  </a:cxn>
                </a:cxnLst>
                <a:rect l="0" t="0" r="r" b="b"/>
                <a:pathLst>
                  <a:path w="324" h="340">
                    <a:moveTo>
                      <a:pt x="164" y="0"/>
                    </a:moveTo>
                    <a:lnTo>
                      <a:pt x="164" y="0"/>
                    </a:lnTo>
                    <a:lnTo>
                      <a:pt x="148" y="0"/>
                    </a:lnTo>
                    <a:lnTo>
                      <a:pt x="132" y="2"/>
                    </a:lnTo>
                    <a:lnTo>
                      <a:pt x="116" y="6"/>
                    </a:lnTo>
                    <a:lnTo>
                      <a:pt x="102" y="12"/>
                    </a:lnTo>
                    <a:lnTo>
                      <a:pt x="88" y="18"/>
                    </a:lnTo>
                    <a:lnTo>
                      <a:pt x="74" y="26"/>
                    </a:lnTo>
                    <a:lnTo>
                      <a:pt x="62" y="36"/>
                    </a:lnTo>
                    <a:lnTo>
                      <a:pt x="50" y="46"/>
                    </a:lnTo>
                    <a:lnTo>
                      <a:pt x="40" y="58"/>
                    </a:lnTo>
                    <a:lnTo>
                      <a:pt x="32" y="70"/>
                    </a:lnTo>
                    <a:lnTo>
                      <a:pt x="24" y="82"/>
                    </a:lnTo>
                    <a:lnTo>
                      <a:pt x="16" y="96"/>
                    </a:lnTo>
                    <a:lnTo>
                      <a:pt x="12" y="112"/>
                    </a:lnTo>
                    <a:lnTo>
                      <a:pt x="8" y="126"/>
                    </a:lnTo>
                    <a:lnTo>
                      <a:pt x="4" y="142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74"/>
                    </a:lnTo>
                    <a:lnTo>
                      <a:pt x="6" y="188"/>
                    </a:lnTo>
                    <a:lnTo>
                      <a:pt x="10" y="202"/>
                    </a:lnTo>
                    <a:lnTo>
                      <a:pt x="14" y="214"/>
                    </a:lnTo>
                    <a:lnTo>
                      <a:pt x="20" y="228"/>
                    </a:lnTo>
                    <a:lnTo>
                      <a:pt x="26" y="240"/>
                    </a:lnTo>
                    <a:lnTo>
                      <a:pt x="42" y="262"/>
                    </a:lnTo>
                    <a:lnTo>
                      <a:pt x="0" y="302"/>
                    </a:lnTo>
                    <a:lnTo>
                      <a:pt x="36" y="340"/>
                    </a:lnTo>
                    <a:lnTo>
                      <a:pt x="82" y="294"/>
                    </a:lnTo>
                    <a:lnTo>
                      <a:pt x="82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2" y="316"/>
                    </a:lnTo>
                    <a:lnTo>
                      <a:pt x="164" y="318"/>
                    </a:lnTo>
                    <a:lnTo>
                      <a:pt x="164" y="318"/>
                    </a:lnTo>
                    <a:lnTo>
                      <a:pt x="180" y="318"/>
                    </a:lnTo>
                    <a:lnTo>
                      <a:pt x="196" y="314"/>
                    </a:lnTo>
                    <a:lnTo>
                      <a:pt x="212" y="310"/>
                    </a:lnTo>
                    <a:lnTo>
                      <a:pt x="226" y="306"/>
                    </a:lnTo>
                    <a:lnTo>
                      <a:pt x="240" y="298"/>
                    </a:lnTo>
                    <a:lnTo>
                      <a:pt x="254" y="290"/>
                    </a:lnTo>
                    <a:lnTo>
                      <a:pt x="266" y="282"/>
                    </a:lnTo>
                    <a:lnTo>
                      <a:pt x="276" y="272"/>
                    </a:lnTo>
                    <a:lnTo>
                      <a:pt x="288" y="260"/>
                    </a:lnTo>
                    <a:lnTo>
                      <a:pt x="296" y="248"/>
                    </a:lnTo>
                    <a:lnTo>
                      <a:pt x="304" y="234"/>
                    </a:lnTo>
                    <a:lnTo>
                      <a:pt x="312" y="220"/>
                    </a:lnTo>
                    <a:lnTo>
                      <a:pt x="316" y="206"/>
                    </a:lnTo>
                    <a:lnTo>
                      <a:pt x="320" y="190"/>
                    </a:lnTo>
                    <a:lnTo>
                      <a:pt x="322" y="174"/>
                    </a:lnTo>
                    <a:lnTo>
                      <a:pt x="324" y="158"/>
                    </a:lnTo>
                    <a:lnTo>
                      <a:pt x="324" y="158"/>
                    </a:lnTo>
                    <a:lnTo>
                      <a:pt x="322" y="142"/>
                    </a:lnTo>
                    <a:lnTo>
                      <a:pt x="320" y="126"/>
                    </a:lnTo>
                    <a:lnTo>
                      <a:pt x="316" y="112"/>
                    </a:lnTo>
                    <a:lnTo>
                      <a:pt x="312" y="96"/>
                    </a:lnTo>
                    <a:lnTo>
                      <a:pt x="304" y="82"/>
                    </a:lnTo>
                    <a:lnTo>
                      <a:pt x="296" y="70"/>
                    </a:lnTo>
                    <a:lnTo>
                      <a:pt x="288" y="58"/>
                    </a:lnTo>
                    <a:lnTo>
                      <a:pt x="276" y="46"/>
                    </a:lnTo>
                    <a:lnTo>
                      <a:pt x="266" y="36"/>
                    </a:lnTo>
                    <a:lnTo>
                      <a:pt x="254" y="26"/>
                    </a:lnTo>
                    <a:lnTo>
                      <a:pt x="240" y="18"/>
                    </a:lnTo>
                    <a:lnTo>
                      <a:pt x="226" y="12"/>
                    </a:lnTo>
                    <a:lnTo>
                      <a:pt x="212" y="6"/>
                    </a:lnTo>
                    <a:lnTo>
                      <a:pt x="196" y="2"/>
                    </a:lnTo>
                    <a:lnTo>
                      <a:pt x="180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  <a:moveTo>
                      <a:pt x="164" y="272"/>
                    </a:moveTo>
                    <a:lnTo>
                      <a:pt x="164" y="272"/>
                    </a:lnTo>
                    <a:lnTo>
                      <a:pt x="140" y="270"/>
                    </a:lnTo>
                    <a:lnTo>
                      <a:pt x="120" y="264"/>
                    </a:lnTo>
                    <a:lnTo>
                      <a:pt x="100" y="254"/>
                    </a:lnTo>
                    <a:lnTo>
                      <a:pt x="84" y="240"/>
                    </a:lnTo>
                    <a:lnTo>
                      <a:pt x="70" y="222"/>
                    </a:lnTo>
                    <a:lnTo>
                      <a:pt x="58" y="202"/>
                    </a:lnTo>
                    <a:lnTo>
                      <a:pt x="52" y="182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52" y="136"/>
                    </a:lnTo>
                    <a:lnTo>
                      <a:pt x="58" y="114"/>
                    </a:lnTo>
                    <a:lnTo>
                      <a:pt x="70" y="94"/>
                    </a:lnTo>
                    <a:lnTo>
                      <a:pt x="84" y="78"/>
                    </a:lnTo>
                    <a:lnTo>
                      <a:pt x="100" y="64"/>
                    </a:lnTo>
                    <a:lnTo>
                      <a:pt x="120" y="54"/>
                    </a:lnTo>
                    <a:lnTo>
                      <a:pt x="140" y="48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86" y="48"/>
                    </a:lnTo>
                    <a:lnTo>
                      <a:pt x="208" y="54"/>
                    </a:lnTo>
                    <a:lnTo>
                      <a:pt x="228" y="64"/>
                    </a:lnTo>
                    <a:lnTo>
                      <a:pt x="244" y="78"/>
                    </a:lnTo>
                    <a:lnTo>
                      <a:pt x="258" y="94"/>
                    </a:lnTo>
                    <a:lnTo>
                      <a:pt x="270" y="114"/>
                    </a:lnTo>
                    <a:lnTo>
                      <a:pt x="276" y="136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6" y="182"/>
                    </a:lnTo>
                    <a:lnTo>
                      <a:pt x="270" y="202"/>
                    </a:lnTo>
                    <a:lnTo>
                      <a:pt x="258" y="222"/>
                    </a:lnTo>
                    <a:lnTo>
                      <a:pt x="244" y="240"/>
                    </a:lnTo>
                    <a:lnTo>
                      <a:pt x="228" y="254"/>
                    </a:lnTo>
                    <a:lnTo>
                      <a:pt x="208" y="264"/>
                    </a:lnTo>
                    <a:lnTo>
                      <a:pt x="186" y="270"/>
                    </a:lnTo>
                    <a:lnTo>
                      <a:pt x="164" y="272"/>
                    </a:lnTo>
                    <a:lnTo>
                      <a:pt x="164" y="2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27"/>
              <p:cNvSpPr>
                <a:spLocks/>
              </p:cNvSpPr>
              <p:nvPr/>
            </p:nvSpPr>
            <p:spPr bwMode="auto">
              <a:xfrm>
                <a:off x="2187575" y="4754563"/>
                <a:ext cx="180975" cy="18097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86" y="4"/>
                  </a:cxn>
                  <a:cxn ang="0">
                    <a:pos x="66" y="10"/>
                  </a:cxn>
                  <a:cxn ang="0">
                    <a:pos x="48" y="20"/>
                  </a:cxn>
                  <a:cxn ang="0">
                    <a:pos x="32" y="32"/>
                  </a:cxn>
                  <a:cxn ang="0">
                    <a:pos x="20" y="48"/>
                  </a:cxn>
                  <a:cxn ang="0">
                    <a:pos x="10" y="66"/>
                  </a:cxn>
                  <a:cxn ang="0">
                    <a:pos x="2" y="8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8" y="114"/>
                  </a:cxn>
                  <a:cxn ang="0">
                    <a:pos x="8" y="114"/>
                  </a:cxn>
                  <a:cxn ang="0">
                    <a:pos x="12" y="114"/>
                  </a:cxn>
                  <a:cxn ang="0">
                    <a:pos x="14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16" y="106"/>
                  </a:cxn>
                  <a:cxn ang="0">
                    <a:pos x="16" y="106"/>
                  </a:cxn>
                  <a:cxn ang="0">
                    <a:pos x="20" y="90"/>
                  </a:cxn>
                  <a:cxn ang="0">
                    <a:pos x="26" y="74"/>
                  </a:cxn>
                  <a:cxn ang="0">
                    <a:pos x="34" y="58"/>
                  </a:cxn>
                  <a:cxn ang="0">
                    <a:pos x="44" y="46"/>
                  </a:cxn>
                  <a:cxn ang="0">
                    <a:pos x="58" y="34"/>
                  </a:cxn>
                  <a:cxn ang="0">
                    <a:pos x="72" y="26"/>
                  </a:cxn>
                  <a:cxn ang="0">
                    <a:pos x="88" y="20"/>
                  </a:cxn>
                  <a:cxn ang="0">
                    <a:pos x="106" y="18"/>
                  </a:cxn>
                  <a:cxn ang="0">
                    <a:pos x="106" y="18"/>
                  </a:cxn>
                  <a:cxn ang="0">
                    <a:pos x="106" y="18"/>
                  </a:cxn>
                  <a:cxn ang="0">
                    <a:pos x="110" y="16"/>
                  </a:cxn>
                  <a:cxn ang="0">
                    <a:pos x="112" y="14"/>
                  </a:cxn>
                  <a:cxn ang="0">
                    <a:pos x="114" y="12"/>
                  </a:cxn>
                  <a:cxn ang="0">
                    <a:pos x="114" y="8"/>
                  </a:cxn>
                  <a:cxn ang="0">
                    <a:pos x="114" y="8"/>
                  </a:cxn>
                  <a:cxn ang="0">
                    <a:pos x="114" y="6"/>
                  </a:cxn>
                  <a:cxn ang="0">
                    <a:pos x="112" y="2"/>
                  </a:cxn>
                  <a:cxn ang="0">
                    <a:pos x="110" y="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114" h="114">
                    <a:moveTo>
                      <a:pt x="106" y="0"/>
                    </a:moveTo>
                    <a:lnTo>
                      <a:pt x="106" y="0"/>
                    </a:lnTo>
                    <a:lnTo>
                      <a:pt x="106" y="0"/>
                    </a:lnTo>
                    <a:lnTo>
                      <a:pt x="86" y="4"/>
                    </a:lnTo>
                    <a:lnTo>
                      <a:pt x="66" y="10"/>
                    </a:lnTo>
                    <a:lnTo>
                      <a:pt x="48" y="20"/>
                    </a:lnTo>
                    <a:lnTo>
                      <a:pt x="32" y="32"/>
                    </a:lnTo>
                    <a:lnTo>
                      <a:pt x="20" y="48"/>
                    </a:lnTo>
                    <a:lnTo>
                      <a:pt x="10" y="66"/>
                    </a:lnTo>
                    <a:lnTo>
                      <a:pt x="2" y="8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8" y="114"/>
                    </a:lnTo>
                    <a:lnTo>
                      <a:pt x="8" y="114"/>
                    </a:lnTo>
                    <a:lnTo>
                      <a:pt x="12" y="114"/>
                    </a:lnTo>
                    <a:lnTo>
                      <a:pt x="14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20" y="90"/>
                    </a:lnTo>
                    <a:lnTo>
                      <a:pt x="26" y="74"/>
                    </a:lnTo>
                    <a:lnTo>
                      <a:pt x="34" y="58"/>
                    </a:lnTo>
                    <a:lnTo>
                      <a:pt x="44" y="46"/>
                    </a:lnTo>
                    <a:lnTo>
                      <a:pt x="58" y="34"/>
                    </a:lnTo>
                    <a:lnTo>
                      <a:pt x="72" y="26"/>
                    </a:lnTo>
                    <a:lnTo>
                      <a:pt x="88" y="20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06" y="18"/>
                    </a:lnTo>
                    <a:lnTo>
                      <a:pt x="110" y="16"/>
                    </a:lnTo>
                    <a:lnTo>
                      <a:pt x="112" y="14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2" y="2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>
                <a:off x="1784350" y="5135563"/>
                <a:ext cx="349250" cy="342900"/>
              </a:xfrm>
              <a:custGeom>
                <a:avLst/>
                <a:gdLst/>
                <a:ahLst/>
                <a:cxnLst>
                  <a:cxn ang="0">
                    <a:pos x="14" y="138"/>
                  </a:cxn>
                  <a:cxn ang="0">
                    <a:pos x="14" y="138"/>
                  </a:cxn>
                  <a:cxn ang="0">
                    <a:pos x="8" y="146"/>
                  </a:cxn>
                  <a:cxn ang="0">
                    <a:pos x="4" y="152"/>
                  </a:cxn>
                  <a:cxn ang="0">
                    <a:pos x="2" y="162"/>
                  </a:cxn>
                  <a:cxn ang="0">
                    <a:pos x="0" y="170"/>
                  </a:cxn>
                  <a:cxn ang="0">
                    <a:pos x="2" y="178"/>
                  </a:cxn>
                  <a:cxn ang="0">
                    <a:pos x="4" y="188"/>
                  </a:cxn>
                  <a:cxn ang="0">
                    <a:pos x="8" y="196"/>
                  </a:cxn>
                  <a:cxn ang="0">
                    <a:pos x="14" y="202"/>
                  </a:cxn>
                  <a:cxn ang="0">
                    <a:pos x="14" y="202"/>
                  </a:cxn>
                  <a:cxn ang="0">
                    <a:pos x="20" y="208"/>
                  </a:cxn>
                  <a:cxn ang="0">
                    <a:pos x="28" y="212"/>
                  </a:cxn>
                  <a:cxn ang="0">
                    <a:pos x="38" y="216"/>
                  </a:cxn>
                  <a:cxn ang="0">
                    <a:pos x="46" y="216"/>
                  </a:cxn>
                  <a:cxn ang="0">
                    <a:pos x="54" y="216"/>
                  </a:cxn>
                  <a:cxn ang="0">
                    <a:pos x="64" y="214"/>
                  </a:cxn>
                  <a:cxn ang="0">
                    <a:pos x="72" y="210"/>
                  </a:cxn>
                  <a:cxn ang="0">
                    <a:pos x="78" y="204"/>
                  </a:cxn>
                  <a:cxn ang="0">
                    <a:pos x="220" y="66"/>
                  </a:cxn>
                  <a:cxn ang="0">
                    <a:pos x="156" y="0"/>
                  </a:cxn>
                  <a:cxn ang="0">
                    <a:pos x="14" y="138"/>
                  </a:cxn>
                </a:cxnLst>
                <a:rect l="0" t="0" r="r" b="b"/>
                <a:pathLst>
                  <a:path w="220" h="216">
                    <a:moveTo>
                      <a:pt x="14" y="138"/>
                    </a:moveTo>
                    <a:lnTo>
                      <a:pt x="14" y="138"/>
                    </a:lnTo>
                    <a:lnTo>
                      <a:pt x="8" y="146"/>
                    </a:lnTo>
                    <a:lnTo>
                      <a:pt x="4" y="152"/>
                    </a:lnTo>
                    <a:lnTo>
                      <a:pt x="2" y="162"/>
                    </a:lnTo>
                    <a:lnTo>
                      <a:pt x="0" y="170"/>
                    </a:lnTo>
                    <a:lnTo>
                      <a:pt x="2" y="178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4" y="202"/>
                    </a:lnTo>
                    <a:lnTo>
                      <a:pt x="14" y="202"/>
                    </a:lnTo>
                    <a:lnTo>
                      <a:pt x="20" y="208"/>
                    </a:lnTo>
                    <a:lnTo>
                      <a:pt x="28" y="212"/>
                    </a:lnTo>
                    <a:lnTo>
                      <a:pt x="38" y="216"/>
                    </a:lnTo>
                    <a:lnTo>
                      <a:pt x="46" y="216"/>
                    </a:lnTo>
                    <a:lnTo>
                      <a:pt x="54" y="216"/>
                    </a:lnTo>
                    <a:lnTo>
                      <a:pt x="64" y="214"/>
                    </a:lnTo>
                    <a:lnTo>
                      <a:pt x="72" y="210"/>
                    </a:lnTo>
                    <a:lnTo>
                      <a:pt x="78" y="204"/>
                    </a:lnTo>
                    <a:lnTo>
                      <a:pt x="220" y="66"/>
                    </a:lnTo>
                    <a:lnTo>
                      <a:pt x="156" y="0"/>
                    </a:lnTo>
                    <a:lnTo>
                      <a:pt x="14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9" name="Rectangle 18"/>
          <p:cNvSpPr/>
          <p:nvPr/>
        </p:nvSpPr>
        <p:spPr bwMode="gray">
          <a:xfrm>
            <a:off x="1" y="0"/>
            <a:ext cx="9906000" cy="184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1" y="0"/>
            <a:ext cx="4880991" cy="184048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4" y="215134"/>
            <a:ext cx="1990933" cy="13489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70891" y="450178"/>
            <a:ext cx="2558054" cy="111395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vantGarde Bk BT" panose="020B0402020202020204" charset="0"/>
              </a:rPr>
              <a:t>Q.   What percentage of the population do you think are immigrants to this country?</a:t>
            </a:r>
            <a:endParaRPr lang="en-GB" sz="1600" b="1" dirty="0">
              <a:solidFill>
                <a:schemeClr val="bg1"/>
              </a:solidFill>
              <a:latin typeface="AvantGarde Bk BT" panose="020B0402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9553" y="370832"/>
            <a:ext cx="3995935" cy="11139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j-lt"/>
              </a:rPr>
              <a:t>All countries overestimate their level of immigration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5288" y="3717032"/>
            <a:ext cx="2224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7" algn="r">
              <a:spcBef>
                <a:spcPts val="600"/>
              </a:spcBef>
              <a:spcAft>
                <a:spcPts val="600"/>
              </a:spcAft>
            </a:pP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dashed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is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a 45 degree line.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above 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the line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have</a:t>
            </a:r>
            <a:r>
              <a:rPr lang="en-GB" sz="1050" dirty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, on average, guessed too high while </a:t>
            </a:r>
            <a:r>
              <a:rPr lang="en-GB" sz="1050" dirty="0" smtClean="0">
                <a:solidFill>
                  <a:schemeClr val="tx2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countries below have guessed too low</a:t>
            </a:r>
            <a:endParaRPr lang="en-GB" sz="1050" dirty="0">
              <a:solidFill>
                <a:schemeClr val="tx2"/>
              </a:solidFill>
              <a:latin typeface="AvantGarde Bk BT" panose="020B04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8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0" y="4149080"/>
            <a:ext cx="9906000" cy="207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 bwMode="gray">
          <a:xfrm>
            <a:off x="273050" y="454579"/>
            <a:ext cx="9361488" cy="5773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 bwMode="gray">
          <a:xfrm>
            <a:off x="560512" y="692696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400" dirty="0" smtClean="0">
                <a:solidFill>
                  <a:schemeClr val="bg1"/>
                </a:solidFill>
                <a:latin typeface="AvantGarde Bk BT" panose="020B0402020202020204" pitchFamily="34" charset="0"/>
                <a:cs typeface="Arial" panose="020B0604020202020204" pitchFamily="34" charset="0"/>
              </a:rPr>
              <a:t>OUT OF EVERY 100 PEOPLE HOW MANY DO YOU THINK ARE </a:t>
            </a:r>
            <a:r>
              <a:rPr lang="en-GB" sz="4800" dirty="0" smtClean="0">
                <a:solidFill>
                  <a:schemeClr val="tx2"/>
                </a:solidFill>
                <a:latin typeface="AvantGarde Bd BT" panose="020B0802020202020204" pitchFamily="34" charset="0"/>
                <a:cs typeface="Arial" panose="020B0604020202020204" pitchFamily="34" charset="0"/>
              </a:rPr>
              <a:t>MUSLIM?</a:t>
            </a:r>
            <a:endParaRPr lang="en-GB" sz="4800" dirty="0">
              <a:solidFill>
                <a:schemeClr val="tx2"/>
              </a:solidFill>
              <a:latin typeface="AvantGarde Bd BT" panose="020B08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2636912"/>
            <a:ext cx="5737501" cy="33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ilsFINAL">
      <a:dk1>
        <a:srgbClr val="6F7774"/>
      </a:dk1>
      <a:lt1>
        <a:srgbClr val="FFFFFF"/>
      </a:lt1>
      <a:dk2>
        <a:srgbClr val="394B85"/>
      </a:dk2>
      <a:lt2>
        <a:srgbClr val="FFFFFF"/>
      </a:lt2>
      <a:accent1>
        <a:srgbClr val="029997"/>
      </a:accent1>
      <a:accent2>
        <a:srgbClr val="FF8383"/>
      </a:accent2>
      <a:accent3>
        <a:srgbClr val="E3B34B"/>
      </a:accent3>
      <a:accent4>
        <a:srgbClr val="53534C"/>
      </a:accent4>
      <a:accent5>
        <a:srgbClr val="35DAD6"/>
      </a:accent5>
      <a:accent6>
        <a:srgbClr val="B24343"/>
      </a:accent6>
      <a:hlink>
        <a:srgbClr val="003E74"/>
      </a:hlink>
      <a:folHlink>
        <a:srgbClr val="639EC8"/>
      </a:folHlink>
    </a:clrScheme>
    <a:fontScheme name="Perils">
      <a:majorFont>
        <a:latin typeface="AvantGarde Bd B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manac">
    <a:dk1>
      <a:srgbClr val="6F7774"/>
    </a:dk1>
    <a:lt1>
      <a:srgbClr val="FFFFFF"/>
    </a:lt1>
    <a:dk2>
      <a:srgbClr val="62AAC9"/>
    </a:dk2>
    <a:lt2>
      <a:srgbClr val="FFFFFF"/>
    </a:lt2>
    <a:accent1>
      <a:srgbClr val="40918C"/>
    </a:accent1>
    <a:accent2>
      <a:srgbClr val="D74845"/>
    </a:accent2>
    <a:accent3>
      <a:srgbClr val="E3B34B"/>
    </a:accent3>
    <a:accent4>
      <a:srgbClr val="53534C"/>
    </a:accent4>
    <a:accent5>
      <a:srgbClr val="62AAC9"/>
    </a:accent5>
    <a:accent6>
      <a:srgbClr val="F4F6D3"/>
    </a:accent6>
    <a:hlink>
      <a:srgbClr val="003E74"/>
    </a:hlink>
    <a:folHlink>
      <a:srgbClr val="639EC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lmanac">
    <a:dk1>
      <a:srgbClr val="6F7774"/>
    </a:dk1>
    <a:lt1>
      <a:srgbClr val="FFFFFF"/>
    </a:lt1>
    <a:dk2>
      <a:srgbClr val="62AAC9"/>
    </a:dk2>
    <a:lt2>
      <a:srgbClr val="FFFFFF"/>
    </a:lt2>
    <a:accent1>
      <a:srgbClr val="40918C"/>
    </a:accent1>
    <a:accent2>
      <a:srgbClr val="D74845"/>
    </a:accent2>
    <a:accent3>
      <a:srgbClr val="E3B34B"/>
    </a:accent3>
    <a:accent4>
      <a:srgbClr val="53534C"/>
    </a:accent4>
    <a:accent5>
      <a:srgbClr val="62AAC9"/>
    </a:accent5>
    <a:accent6>
      <a:srgbClr val="F4F6D3"/>
    </a:accent6>
    <a:hlink>
      <a:srgbClr val="003E74"/>
    </a:hlink>
    <a:folHlink>
      <a:srgbClr val="639EC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9890</TotalTime>
  <Words>2354</Words>
  <Application>Microsoft Macintosh PowerPoint</Application>
  <PresentationFormat>A4 (210 x 297 mm)</PresentationFormat>
  <Paragraphs>590</Paragraphs>
  <Slides>34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Arial Narrow</vt:lpstr>
      <vt:lpstr>Avant Garde Bold BT</vt:lpstr>
      <vt:lpstr>Avant Garde Medium BT</vt:lpstr>
      <vt:lpstr>Calibri</vt:lpstr>
      <vt:lpstr>AvantGarde Bd BT</vt:lpstr>
      <vt:lpstr>AvantGarde Bk BT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Ipsos MORI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Saunders</dc:creator>
  <cp:lastModifiedBy>gmaes</cp:lastModifiedBy>
  <cp:revision>480</cp:revision>
  <cp:lastPrinted>2014-10-24T09:12:33Z</cp:lastPrinted>
  <dcterms:created xsi:type="dcterms:W3CDTF">2014-08-14T17:12:56Z</dcterms:created>
  <dcterms:modified xsi:type="dcterms:W3CDTF">2014-11-05T11:06:15Z</dcterms:modified>
</cp:coreProperties>
</file>